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334" r:id="rId2"/>
    <p:sldId id="375" r:id="rId3"/>
    <p:sldId id="319" r:id="rId4"/>
    <p:sldId id="268" r:id="rId5"/>
    <p:sldId id="265" r:id="rId6"/>
    <p:sldId id="266" r:id="rId7"/>
    <p:sldId id="267" r:id="rId8"/>
    <p:sldId id="306" r:id="rId9"/>
    <p:sldId id="305" r:id="rId10"/>
    <p:sldId id="307" r:id="rId11"/>
    <p:sldId id="308" r:id="rId12"/>
    <p:sldId id="269" r:id="rId13"/>
    <p:sldId id="316" r:id="rId14"/>
    <p:sldId id="271" r:id="rId15"/>
    <p:sldId id="310" r:id="rId16"/>
    <p:sldId id="272" r:id="rId17"/>
    <p:sldId id="311" r:id="rId18"/>
    <p:sldId id="273" r:id="rId19"/>
    <p:sldId id="274" r:id="rId20"/>
    <p:sldId id="318" r:id="rId21"/>
    <p:sldId id="275" r:id="rId22"/>
    <p:sldId id="276" r:id="rId23"/>
    <p:sldId id="322" r:id="rId24"/>
    <p:sldId id="377" r:id="rId25"/>
    <p:sldId id="309" r:id="rId26"/>
    <p:sldId id="378" r:id="rId27"/>
    <p:sldId id="379" r:id="rId28"/>
    <p:sldId id="314" r:id="rId29"/>
  </p:sldIdLst>
  <p:sldSz cx="9144000" cy="6858000" type="screen4x3"/>
  <p:notesSz cx="6669088" cy="9928225"/>
  <p:embeddedFontLst>
    <p:embeddedFont>
      <p:font typeface="SwissReSans" pitchFamily="34" charset="0"/>
      <p:regular r:id="rId32"/>
      <p:bold r:id="rId33"/>
      <p:italic r:id="rId34"/>
      <p:boldItalic r:id="rId35"/>
    </p:embeddedFont>
    <p:embeddedFont>
      <p:font typeface="SwissReSans Light" pitchFamily="34" charset="0"/>
      <p:regular r:id="rId36"/>
      <p:bold r:id="rId37"/>
      <p:italic r:id="rId38"/>
      <p:boldItalic r:id="rId39"/>
    </p:embeddedFont>
    <p:embeddedFont>
      <p:font typeface="Univers" pitchFamily="34" charset="0"/>
      <p:regular r:id="rId40"/>
      <p:bold r:id="rId41"/>
      <p:italic r:id="rId42"/>
      <p:boldItalic r:id="rId43"/>
    </p:embeddedFont>
  </p:embeddedFontLst>
  <p:custDataLst>
    <p:tags r:id="rId4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80667" autoAdjust="0"/>
  </p:normalViewPr>
  <p:slideViewPr>
    <p:cSldViewPr showGuides="1">
      <p:cViewPr>
        <p:scale>
          <a:sx n="68" d="100"/>
          <a:sy n="68" d="100"/>
        </p:scale>
        <p:origin x="-1242" y="-516"/>
      </p:cViewPr>
      <p:guideLst>
        <p:guide orient="horz" pos="164"/>
        <p:guide orient="horz" pos="845"/>
        <p:guide orient="horz" pos="1026"/>
        <p:guide orient="horz" pos="4110"/>
        <p:guide pos="476"/>
        <p:guide pos="4286"/>
        <p:guide pos="5420"/>
      </p:guideLst>
    </p:cSldViewPr>
  </p:slideViewPr>
  <p:notesTextViewPr>
    <p:cViewPr>
      <p:scale>
        <a:sx n="100" d="100"/>
        <a:sy n="100" d="100"/>
      </p:scale>
      <p:origin x="0" y="0"/>
    </p:cViewPr>
  </p:notesTextViewPr>
  <p:sorterViewPr>
    <p:cViewPr>
      <p:scale>
        <a:sx n="66" d="100"/>
        <a:sy n="66" d="100"/>
      </p:scale>
      <p:origin x="0" y="342"/>
    </p:cViewPr>
  </p:sorterViewPr>
  <p:notesViewPr>
    <p:cSldViewPr showGuides="1">
      <p:cViewPr varScale="1">
        <p:scale>
          <a:sx n="97" d="100"/>
          <a:sy n="97" d="100"/>
        </p:scale>
        <p:origin x="-357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23/05/2012</a:t>
            </a:fld>
            <a:endParaRPr lang="en-GB" dirty="0">
              <a:latin typeface="SwissReSans" pitchFamily="34" charset="0"/>
            </a:endParaRPr>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94515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23.05.2012</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89688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SwissReSans" pitchFamily="34" charset="0"/>
                <a:ea typeface="+mn-ea"/>
                <a:cs typeface="+mn-cs"/>
              </a:rPr>
              <a:t>Sarah – Prof R's bio &amp; 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SwissReSans"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SwissReSans" pitchFamily="34" charset="0"/>
                <a:ea typeface="+mn-ea"/>
                <a:cs typeface="+mn-cs"/>
              </a:rPr>
              <a:t>A graduate of the University of London in Physiology and Medicine, Professor Rubens completed his postgraduate medical training at the Brompton, Hammersmith, Royal Marsden and St George's Hospitals. He was Professor of Clinical Oncology at Guy's Hospital London from 1985 to 2003. He is a past-Chairman of the Breast Cancer Cooperative Group of the European Organisation for Research and Treatment of Cancer and is past Editor-in-Chief of Cancer Treatment Reviews.  He has been closely associated with the life assurance industry since 1977 and is Chief Medical Officer/Global Medical Consultant to Swiss Re Life &amp; Health and Legal &amp; General Assurance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SwissReSans"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SwissReSans" pitchFamily="34" charset="0"/>
                <a:ea typeface="+mn-ea"/>
                <a:cs typeface="+mn-cs"/>
              </a:rPr>
              <a:t>In addition to his </a:t>
            </a:r>
            <a:r>
              <a:rPr lang="en-GB" sz="1200" kern="1200" dirty="0" err="1" smtClean="0">
                <a:solidFill>
                  <a:schemeClr val="tx1"/>
                </a:solidFill>
                <a:latin typeface="SwissReSans" pitchFamily="34" charset="0"/>
                <a:ea typeface="+mn-ea"/>
                <a:cs typeface="+mn-cs"/>
              </a:rPr>
              <a:t>oncological</a:t>
            </a:r>
            <a:r>
              <a:rPr lang="en-GB" sz="1200" kern="1200" dirty="0" smtClean="0">
                <a:solidFill>
                  <a:schemeClr val="tx1"/>
                </a:solidFill>
                <a:latin typeface="SwissReSans" pitchFamily="34" charset="0"/>
                <a:ea typeface="+mn-ea"/>
                <a:cs typeface="+mn-cs"/>
              </a:rPr>
              <a:t> achievements and work in life assurance medicine, his publications include three textbooks and</a:t>
            </a:r>
            <a:r>
              <a:rPr lang="en-GB" sz="1200" kern="1200" baseline="0" dirty="0" smtClean="0">
                <a:solidFill>
                  <a:schemeClr val="tx1"/>
                </a:solidFill>
                <a:latin typeface="SwissReSans" pitchFamily="34" charset="0"/>
                <a:ea typeface="+mn-ea"/>
                <a:cs typeface="+mn-cs"/>
              </a:rPr>
              <a:t> over 300 research papers on general medical and </a:t>
            </a:r>
            <a:r>
              <a:rPr lang="en-GB" sz="1200" kern="1200" baseline="0" dirty="0" err="1" smtClean="0">
                <a:solidFill>
                  <a:schemeClr val="tx1"/>
                </a:solidFill>
                <a:latin typeface="SwissReSans" pitchFamily="34" charset="0"/>
                <a:ea typeface="+mn-ea"/>
                <a:cs typeface="+mn-cs"/>
              </a:rPr>
              <a:t>oncological</a:t>
            </a:r>
            <a:r>
              <a:rPr lang="en-GB" sz="1200" kern="1200" baseline="0" dirty="0" smtClean="0">
                <a:solidFill>
                  <a:schemeClr val="tx1"/>
                </a:solidFill>
                <a:latin typeface="SwissReSans" pitchFamily="34" charset="0"/>
                <a:ea typeface="+mn-ea"/>
                <a:cs typeface="+mn-cs"/>
              </a:rPr>
              <a:t> matters, notably in the field of breast cancer &amp; metastatic bone disease. </a:t>
            </a:r>
            <a:r>
              <a:rPr lang="en-GB" sz="1200" kern="1200" dirty="0" smtClean="0">
                <a:solidFill>
                  <a:schemeClr val="tx1"/>
                </a:solidFill>
                <a:latin typeface="SwissReSans" pitchFamily="34" charset="0"/>
                <a:ea typeface="+mn-ea"/>
                <a:cs typeface="+mn-cs"/>
              </a:rPr>
              <a:t> </a:t>
            </a:r>
            <a:endParaRPr lang="en-US" sz="1200" kern="1200" dirty="0" smtClean="0">
              <a:solidFill>
                <a:schemeClr val="tx1"/>
              </a:solidFill>
              <a:latin typeface="SwissReSans" pitchFamily="34" charset="0"/>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AAEE8-9E8B-49D9-B615-A48BDADD827E}" type="slidenum">
              <a:rPr lang="en-GB"/>
              <a:pPr/>
              <a:t>22</a:t>
            </a:fld>
            <a:endParaRPr lang="en-GB"/>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oAutofit/>
          </a:bodyPr>
          <a:lstStyle>
            <a:lvl1pPr algn="l">
              <a:lnSpc>
                <a:spcPct val="80000"/>
              </a:lnSpc>
              <a:defRPr sz="4800">
                <a:solidFill>
                  <a:srgbClr val="FFFFFF"/>
                </a:solidFill>
                <a:latin typeface="SwissReSans Light"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bwMode="black">
          <a:xfrm>
            <a:off x="755650" y="2883662"/>
            <a:ext cx="6048375" cy="863600"/>
          </a:xfrm>
        </p:spPr>
        <p:txBody>
          <a:bodyPr/>
          <a:lstStyle>
            <a:lvl1pPr marL="0" indent="0" algn="l">
              <a:lnSpc>
                <a:spcPct val="100000"/>
              </a:lnSpc>
              <a:spcBef>
                <a:spcPts val="120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pic>
        <p:nvPicPr>
          <p:cNvPr id="10" name="Picture 9" descr="Logo_White.png"/>
          <p:cNvPicPr>
            <a:picLocks noChangeAspect="1"/>
          </p:cNvPicPr>
          <p:nvPr userDrawn="1">
            <p:custDataLst>
              <p:tags r:id="rId3"/>
            </p:custDataLst>
          </p:nvPr>
        </p:nvPicPr>
        <p:blipFill>
          <a:blip r:embed="rId5" cstate="print"/>
          <a:stretch>
            <a:fillRect/>
          </a:stretch>
        </p:blipFill>
        <p:spPr bwMode="gray">
          <a:xfrm>
            <a:off x="6804025" y="260350"/>
            <a:ext cx="1157287" cy="671512"/>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7A5BA69-1B2B-41B3-A276-3DD432DA0A2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Number Placeholder 10"/>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solidFill>
          <a:srgbClr val="D1DCD6"/>
        </a:solidFill>
        <a:effectLst/>
      </p:bgPr>
    </p:bg>
    <p:spTree>
      <p:nvGrpSpPr>
        <p:cNvPr id="1" name=""/>
        <p:cNvGrpSpPr/>
        <p:nvPr/>
      </p:nvGrpSpPr>
      <p:grpSpPr>
        <a:xfrm>
          <a:off x="0" y="0"/>
          <a:ext cx="0" cy="0"/>
          <a:chOff x="0" y="0"/>
          <a:chExt cx="0" cy="0"/>
        </a:xfrm>
      </p:grpSpPr>
      <p:pic>
        <p:nvPicPr>
          <p:cNvPr id="9" name="Picture 8" descr="Default_Section_Xwwww.png"/>
          <p:cNvPicPr>
            <a:picLocks/>
          </p:cNvPicPr>
          <p:nvPr userDrawn="1">
            <p:custDataLst>
              <p:tags r:id="rId2"/>
            </p:custDataLst>
          </p:nvPr>
        </p:nvPicPr>
        <p:blipFill>
          <a:blip r:embed="rId7" cstate="print"/>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755651" y="1628800"/>
            <a:ext cx="6048375" cy="1181862"/>
          </a:xfrm>
        </p:spPr>
        <p:txBody>
          <a:bodyPr vert="horz" lIns="0" tIns="0" rIns="0" bIns="0" rtlCol="0" anchor="b"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US" dirty="0" smtClean="0"/>
              <a:t>Click to edit Master title style</a:t>
            </a:r>
            <a:endParaRPr lang="en-GB" dirty="0"/>
          </a:p>
        </p:txBody>
      </p:sp>
      <p:sp>
        <p:nvSpPr>
          <p:cNvPr id="11" name="Classification"/>
          <p:cNvSpPr txBox="1">
            <a:spLocks noChangeArrowheads="1"/>
          </p:cNvSpPr>
          <p:nvPr userDrawn="1">
            <p:custDataLst>
              <p:tags r:id="rId3"/>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solidFill>
                <a:srgbClr val="FFFFFF"/>
              </a:solidFill>
              <a:latin typeface="SwissReSans" pitchFamily="34" charset="0"/>
            </a:endParaRPr>
          </a:p>
        </p:txBody>
      </p:sp>
      <p:sp>
        <p:nvSpPr>
          <p:cNvPr id="12" name="TextBox 11"/>
          <p:cNvSpPr txBox="1">
            <a:spLocks/>
          </p:cNvSpPr>
          <p:nvPr userDrawn="1">
            <p:custDataLst>
              <p:tags r:id="rId4"/>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de-CH" sz="1000" b="0" kern="1200" smtClean="0">
                <a:solidFill>
                  <a:srgbClr val="FFFFFF"/>
                </a:solidFill>
                <a:latin typeface="SwissReSans" pitchFamily="34" charset="0"/>
                <a:ea typeface="+mn-ea"/>
                <a:cs typeface="+mn-cs"/>
              </a:rPr>
              <a:t>Simply Critical</a:t>
            </a:r>
            <a:endParaRPr lang="de-CH" sz="1000" b="0" kern="1200" dirty="0">
              <a:solidFill>
                <a:srgbClr val="FFFFFF"/>
              </a:solidFill>
              <a:latin typeface="SwissReSans" pitchFamily="34" charset="0"/>
              <a:ea typeface="+mn-ea"/>
              <a:cs typeface="+mn-cs"/>
            </a:endParaRPr>
          </a:p>
        </p:txBody>
      </p:sp>
      <p:sp>
        <p:nvSpPr>
          <p:cNvPr id="13" name="Slide Number Placeholder 12"/>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10" name="Text Placeholder 9"/>
          <p:cNvSpPr>
            <a:spLocks noGrp="1"/>
          </p:cNvSpPr>
          <p:nvPr>
            <p:ph type="body" sz="quarter" idx="12"/>
          </p:nvPr>
        </p:nvSpPr>
        <p:spPr>
          <a:xfrm>
            <a:off x="755651" y="2883687"/>
            <a:ext cx="6048375" cy="863600"/>
          </a:xfrm>
        </p:spPr>
        <p:txBody>
          <a:bodyPr/>
          <a:lstStyle>
            <a:lvl1pPr>
              <a:defRPr sz="18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13" descr="Logo_White.png"/>
          <p:cNvPicPr>
            <a:picLocks noChangeAspect="1"/>
          </p:cNvPicPr>
          <p:nvPr userDrawn="1">
            <p:custDataLst>
              <p:tags r:id="rId5"/>
            </p:custDataLst>
          </p:nvPr>
        </p:nvPicPr>
        <p:blipFill>
          <a:blip r:embed="rId8" cstate="print"/>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755650" y="1628775"/>
            <a:ext cx="3816350"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bwMode="black">
          <a:xfrm>
            <a:off x="4786314" y="1628775"/>
            <a:ext cx="3817936"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4" name="Title 3"/>
          <p:cNvSpPr>
            <a:spLocks noGrp="1"/>
          </p:cNvSpPr>
          <p:nvPr>
            <p:ph type="title"/>
          </p:nvPr>
        </p:nvSpPr>
        <p:spPr/>
        <p:txBody>
          <a:bodyPr/>
          <a:lstStyle/>
          <a:p>
            <a:r>
              <a:rPr lang="en-US" dirty="0"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black"/>
        <p:txBody>
          <a:bodyPr/>
          <a:lstStyle/>
          <a:p>
            <a:fld id="{8E9F59B9-8094-4618-B073-21DD649DF751}" type="slidenum">
              <a:rPr lang="en-GB" smtClean="0"/>
              <a:pPr/>
              <a:t>‹#›</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sp>
        <p:nvSpPr>
          <p:cNvPr id="7" name="Slide Number Placeholder 6"/>
          <p:cNvSpPr>
            <a:spLocks noGrp="1"/>
          </p:cNvSpPr>
          <p:nvPr>
            <p:ph type="sldNum" sz="quarter" idx="11"/>
          </p:nvPr>
        </p:nvSpPr>
        <p:spPr/>
        <p:txBody>
          <a:bodyPr/>
          <a:lstStyle/>
          <a:p>
            <a:fld id="{8E9F59B9-8094-4618-B073-21DD649DF751}" type="slidenum">
              <a:rPr lang="en-GB" smtClean="0"/>
              <a:pPr/>
              <a:t>‹#›</a:t>
            </a:fld>
            <a:endParaRPr lang="en-GB" dirty="0"/>
          </a:p>
        </p:txBody>
      </p:sp>
      <p:sp>
        <p:nvSpPr>
          <p:cNvPr id="9" name="Footer"/>
          <p:cNvSpPr txBox="1">
            <a:spLocks/>
          </p:cNvSpPr>
          <p:nvPr userDrawn="1">
            <p:custDataLst>
              <p:tags r:id="rId3"/>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de-CH" sz="1000" b="0" kern="1200" smtClean="0">
                <a:solidFill>
                  <a:srgbClr val="FFFFFF"/>
                </a:solidFill>
                <a:latin typeface="SwissReSans" pitchFamily="34" charset="0"/>
                <a:ea typeface="+mn-ea"/>
                <a:cs typeface="+mn-cs"/>
              </a:rPr>
              <a:t>Simply Critical</a:t>
            </a:r>
            <a:endParaRPr lang="de-CH" sz="1000" b="0" kern="1200" dirty="0">
              <a:solidFill>
                <a:srgbClr val="FFFFFF"/>
              </a:solidFill>
              <a:latin typeface="SwissReSans" pitchFamily="34" charset="0"/>
              <a:ea typeface="+mn-ea"/>
              <a:cs typeface="+mn-cs"/>
            </a:endParaRPr>
          </a:p>
        </p:txBody>
      </p:sp>
      <p:pic>
        <p:nvPicPr>
          <p:cNvPr id="8" name="Picture 7" descr="Logo_White.png"/>
          <p:cNvPicPr>
            <a:picLocks noChangeAspect="1"/>
          </p:cNvPicPr>
          <p:nvPr userDrawn="1">
            <p:custDataLst>
              <p:tags r:id="rId4"/>
            </p:custDataLst>
          </p:nvPr>
        </p:nvPicPr>
        <p:blipFill>
          <a:blip r:embed="rId6" cstate="print"/>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chor="t" anchorCtr="0">
            <a:noAutofit/>
          </a:bodyPr>
          <a:lstStyle>
            <a:lvl1pPr algn="l">
              <a:lnSpc>
                <a:spcPct val="80000"/>
              </a:lnSpc>
              <a:defRPr sz="4800">
                <a:solidFill>
                  <a:srgbClr val="FFFFFF"/>
                </a:solidFill>
                <a:latin typeface="SwissReSans Light" pitchFamily="34" charset="0"/>
              </a:defRPr>
            </a:lvl1pPr>
          </a:lstStyle>
          <a:p>
            <a:r>
              <a:rPr lang="en-US" dirty="0" smtClean="0"/>
              <a:t>Click to edit Master title style</a:t>
            </a:r>
            <a:endParaRPr lang="en-GB"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pic>
        <p:nvPicPr>
          <p:cNvPr id="6" name="Picture 5" descr="Logo_White.png"/>
          <p:cNvPicPr>
            <a:picLocks noChangeAspect="1"/>
          </p:cNvPicPr>
          <p:nvPr userDrawn="1">
            <p:custDataLst>
              <p:tags r:id="rId3"/>
            </p:custDataLst>
          </p:nvPr>
        </p:nvPicPr>
        <p:blipFill>
          <a:blip r:embed="rId5" cstate="print"/>
          <a:stretch>
            <a:fillRect/>
          </a:stretch>
        </p:blipFill>
        <p:spPr bwMode="gray">
          <a:xfrm>
            <a:off x="6804025" y="260350"/>
            <a:ext cx="1157287" cy="671512"/>
          </a:xfrm>
          <a:prstGeom prst="rect">
            <a:avLst/>
          </a:prstGeom>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49EC792-5715-4C6C-AF73-69174E84E10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ooterBand_BW"/>
          <p:cNvSpPr>
            <a:spLocks/>
          </p:cNvSpPr>
          <p:nvPr>
            <p:custDataLst>
              <p:tags r:id="rId12"/>
            </p:custDataLst>
          </p:nvPr>
        </p:nvSpPr>
        <p:spPr>
          <a:xfrm>
            <a:off x="0" y="6237288"/>
            <a:ext cx="9144000" cy="427037"/>
          </a:xfrm>
          <a:prstGeom prst="rect">
            <a:avLst/>
          </a:prstGeom>
          <a:solidFill>
            <a:srgbClr val="D0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efault_Footer.jpg"/>
          <p:cNvPicPr>
            <a:picLocks/>
          </p:cNvPicPr>
          <p:nvPr userDrawn="1">
            <p:custDataLst>
              <p:tags r:id="rId13"/>
            </p:custDataLst>
          </p:nvPr>
        </p:nvPicPr>
        <p:blipFill>
          <a:blip r:embed="rId18" cstate="print"/>
          <a:stretch>
            <a:fillRect/>
          </a:stretch>
        </p:blipFill>
        <p:spPr bwMode="hidden">
          <a:xfrm>
            <a:off x="0" y="6237287"/>
            <a:ext cx="9144000" cy="427037"/>
          </a:xfrm>
          <a:prstGeom prst="rect">
            <a:avLst/>
          </a:prstGeom>
        </p:spPr>
      </p:pic>
      <p:sp>
        <p:nvSpPr>
          <p:cNvPr id="2" name="Title Placeholder 1"/>
          <p:cNvSpPr>
            <a:spLocks noGrp="1"/>
          </p:cNvSpPr>
          <p:nvPr>
            <p:ph type="title"/>
          </p:nvPr>
        </p:nvSpPr>
        <p:spPr bwMode="black">
          <a:xfrm>
            <a:off x="755651" y="476251"/>
            <a:ext cx="5832475" cy="865187"/>
          </a:xfrm>
          <a:prstGeom prst="rect">
            <a:avLst/>
          </a:prstGeom>
        </p:spPr>
        <p:txBody>
          <a:bodyPr vert="horz" lIns="0" tIns="0" rIns="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bwMode="black">
          <a:xfrm>
            <a:off x="755650" y="1628775"/>
            <a:ext cx="7848600" cy="43211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custDataLst>
              <p:tags r:id="rId14"/>
            </p:custDataLst>
          </p:nvPr>
        </p:nvSpPr>
        <p:spPr bwMode="black">
          <a:xfrm>
            <a:off x="6804026" y="6342062"/>
            <a:ext cx="185737" cy="182562"/>
          </a:xfrm>
          <a:prstGeom prst="rect">
            <a:avLst/>
          </a:prstGeom>
        </p:spPr>
        <p:txBody>
          <a:bodyPr vert="horz" wrap="none" lIns="0" tIns="0" rIns="0" bIns="0" rtlCol="0" anchor="b" anchorCtr="0"/>
          <a:lstStyle>
            <a:lvl1pPr algn="l">
              <a:defRPr sz="1200" b="1">
                <a:solidFill>
                  <a:srgbClr val="FFFFFF"/>
                </a:solidFill>
                <a:latin typeface="SwissReSans" pitchFamily="34" charset="0"/>
              </a:defRPr>
            </a:lvl1pPr>
          </a:lstStyle>
          <a:p>
            <a:fld id="{8E9F59B9-8094-4618-B073-21DD649DF751}" type="slidenum">
              <a:rPr lang="en-GB" smtClean="0"/>
              <a:pPr/>
              <a:t>‹#›</a:t>
            </a:fld>
            <a:endParaRPr lang="en-GB" dirty="0"/>
          </a:p>
        </p:txBody>
      </p:sp>
      <p:sp>
        <p:nvSpPr>
          <p:cNvPr id="10" name="Classification"/>
          <p:cNvSpPr txBox="1">
            <a:spLocks noChangeArrowheads="1"/>
          </p:cNvSpPr>
          <p:nvPr>
            <p:custDataLst>
              <p:tags r:id="rId15"/>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sp>
        <p:nvSpPr>
          <p:cNvPr id="9" name="Footer"/>
          <p:cNvSpPr txBox="1">
            <a:spLocks/>
          </p:cNvSpPr>
          <p:nvPr>
            <p:custDataLst>
              <p:tags r:id="rId16"/>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de-CH" sz="1000" b="0" kern="1200" smtClean="0">
                <a:solidFill>
                  <a:srgbClr val="FFFFFF"/>
                </a:solidFill>
                <a:latin typeface="SwissReSans" pitchFamily="34" charset="0"/>
                <a:ea typeface="+mn-ea"/>
                <a:cs typeface="+mn-cs"/>
              </a:rPr>
              <a:t>Simply Critical</a:t>
            </a:r>
            <a:endParaRPr lang="de-CH" sz="1000" b="0" kern="1200" dirty="0">
              <a:solidFill>
                <a:srgbClr val="FFFFFF"/>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pic>
        <p:nvPicPr>
          <p:cNvPr id="15" name="Picture 14" descr="Logo_Lake.png"/>
          <p:cNvPicPr>
            <a:picLocks noChangeAspect="1"/>
          </p:cNvPicPr>
          <p:nvPr userDrawn="1">
            <p:custDataLst>
              <p:tags r:id="rId17"/>
            </p:custDataLst>
          </p:nvPr>
        </p:nvPicPr>
        <p:blipFill>
          <a:blip r:embed="rId19" cstate="print"/>
          <a:stretch>
            <a:fillRect/>
          </a:stretch>
        </p:blipFill>
        <p:spPr bwMode="gray">
          <a:xfrm>
            <a:off x="6804025" y="260350"/>
            <a:ext cx="1000125" cy="5810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5.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uofmhealth.org/um_docs/healthwise/media/medical/nci/cdr0000630443.jpg"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_16232797_Xwwww.jpg"/>
          <p:cNvPicPr>
            <a:picLocks noGrp="1"/>
          </p:cNvPicPr>
          <p:nvPr>
            <p:ph type="pic" idx="1"/>
            <p:custDataLst>
              <p:tags r:id="rId1"/>
            </p:custDataLst>
          </p:nvPr>
        </p:nvPicPr>
        <p:blipFill>
          <a:blip r:embed="rId7" cstate="print"/>
          <a:srcRect/>
          <a:stretch>
            <a:fillRect/>
          </a:stretch>
        </p:blipFill>
        <p:spPr bwMode="gray">
          <a:xfrm>
            <a:off x="0" y="0"/>
            <a:ext cx="9144000" cy="6858000"/>
          </a:xfrm>
        </p:spPr>
      </p:pic>
      <p:sp>
        <p:nvSpPr>
          <p:cNvPr id="6" name="TextBox 5"/>
          <p:cNvSpPr txBox="1"/>
          <p:nvPr/>
        </p:nvSpPr>
        <p:spPr>
          <a:xfrm>
            <a:off x="539552" y="1268760"/>
            <a:ext cx="6264696" cy="1728193"/>
          </a:xfrm>
          <a:prstGeom prst="rect">
            <a:avLst/>
          </a:prstGeom>
          <a:noFill/>
        </p:spPr>
        <p:txBody>
          <a:bodyPr wrap="square" lIns="0" tIns="0" rIns="0" bIns="0" rtlCol="0">
            <a:noAutofit/>
          </a:bodyPr>
          <a:lstStyle/>
          <a:p>
            <a:r>
              <a:rPr lang="en-GB" sz="4800" dirty="0" smtClean="0">
                <a:solidFill>
                  <a:srgbClr val="FFFFFF"/>
                </a:solidFill>
                <a:latin typeface="SwissReSans" pitchFamily="34" charset="0"/>
              </a:rPr>
              <a:t>CI definition difficulties</a:t>
            </a:r>
          </a:p>
          <a:p>
            <a:r>
              <a:rPr lang="en-GB" sz="2400" dirty="0" smtClean="0">
                <a:solidFill>
                  <a:srgbClr val="FFFFFF"/>
                </a:solidFill>
                <a:latin typeface="SwissReSans" pitchFamily="34" charset="0"/>
              </a:rPr>
              <a:t>Professor Robert Rubens</a:t>
            </a:r>
          </a:p>
          <a:p>
            <a:r>
              <a:rPr lang="en-GB" sz="2400" dirty="0" smtClean="0">
                <a:solidFill>
                  <a:srgbClr val="FFFFFF"/>
                </a:solidFill>
                <a:latin typeface="SwissReSans" pitchFamily="34" charset="0"/>
              </a:rPr>
              <a:t>June 2012</a:t>
            </a:r>
          </a:p>
        </p:txBody>
      </p:sp>
      <p:sp>
        <p:nvSpPr>
          <p:cNvPr id="4" name="Slide Number Placeholder 3"/>
          <p:cNvSpPr>
            <a:spLocks noGrp="1"/>
          </p:cNvSpPr>
          <p:nvPr>
            <p:ph type="sldNum" sz="quarter" idx="11"/>
          </p:nvPr>
        </p:nvSpPr>
        <p:spPr/>
        <p:txBody>
          <a:bodyPr/>
          <a:lstStyle/>
          <a:p>
            <a:fld id="{8E9F59B9-8094-4618-B073-21DD649DF751}" type="slidenum">
              <a:rPr lang="en-GB" smtClean="0"/>
              <a:pPr/>
              <a:t>1</a:t>
            </a:fld>
            <a:endParaRPr lang="en-GB" dirty="0"/>
          </a:p>
        </p:txBody>
      </p:sp>
      <p:pic>
        <p:nvPicPr>
          <p:cNvPr id="8" name="Picture 7" descr="Logo_White.png"/>
          <p:cNvPicPr>
            <a:picLocks noChangeAspect="1"/>
          </p:cNvPicPr>
          <p:nvPr>
            <p:custDataLst>
              <p:tags r:id="rId2"/>
            </p:custDataLst>
          </p:nvPr>
        </p:nvPicPr>
        <p:blipFill>
          <a:blip r:embed="rId8" cstate="print"/>
          <a:stretch>
            <a:fillRect/>
          </a:stretch>
        </p:blipFill>
        <p:spPr bwMode="gray">
          <a:xfrm>
            <a:off x="6804025" y="260350"/>
            <a:ext cx="1000125" cy="581025"/>
          </a:xfrm>
          <a:prstGeom prst="rect">
            <a:avLst/>
          </a:prstGeom>
        </p:spPr>
      </p:pic>
      <p:sp>
        <p:nvSpPr>
          <p:cNvPr id="9" name="TextBox 8"/>
          <p:cNvSpPr txBox="1"/>
          <p:nvPr>
            <p:custDataLst>
              <p:tags r:id="rId3"/>
            </p:custDataLst>
          </p:nvPr>
        </p:nvSpPr>
        <p:spPr bwMode="gray">
          <a:xfrm>
            <a:off x="755650" y="6384925"/>
            <a:ext cx="5903912" cy="139700"/>
          </a:xfrm>
          <a:prstGeom prst="rect">
            <a:avLst/>
          </a:prstGeom>
        </p:spPr>
        <p:txBody>
          <a:bodyPr vert="horz" wrap="none" lIns="0" tIns="0" rIns="0" bIns="0" rtlCol="0" anchor="b" anchorCtr="0"/>
          <a:lstStyle/>
          <a:p>
            <a:endParaRPr lang="en-GB" sz="1000" dirty="0" smtClean="0">
              <a:solidFill>
                <a:srgbClr val="FFFFFF"/>
              </a:solidFill>
              <a:latin typeface="SwissReSans" pitchFamily="34" charset="0"/>
            </a:endParaRPr>
          </a:p>
        </p:txBody>
      </p:sp>
      <p:sp>
        <p:nvSpPr>
          <p:cNvPr id="10" name="TextBox 9"/>
          <p:cNvSpPr txBox="1"/>
          <p:nvPr>
            <p:custDataLst>
              <p:tags r:id="rId4"/>
            </p:custDataLst>
          </p:nvPr>
        </p:nvSpPr>
        <p:spPr bwMode="gray">
          <a:xfrm>
            <a:off x="6804025" y="6342062"/>
            <a:ext cx="185737" cy="182562"/>
          </a:xfrm>
          <a:prstGeom prst="rect">
            <a:avLst/>
          </a:prstGeom>
        </p:spPr>
        <p:txBody>
          <a:bodyPr vert="horz" wrap="none" lIns="0" tIns="0" rIns="0" bIns="0" rtlCol="0" anchor="b" anchorCtr="0"/>
          <a:lstStyle/>
          <a:p>
            <a:fld id="{F5945EE9-F81D-45E8-B257-6280D1E79B36}" type="slidenum">
              <a:rPr lang="en-GB" sz="1200" b="1" smtClean="0">
                <a:solidFill>
                  <a:srgbClr val="FFFFFF"/>
                </a:solidFill>
                <a:latin typeface="SwissReSans" pitchFamily="34" charset="0"/>
              </a:rPr>
              <a:pPr/>
              <a:t>1</a:t>
            </a:fld>
            <a:endParaRPr lang="en-GB" sz="1200" b="1" dirty="0" err="1" smtClean="0">
              <a:solidFill>
                <a:srgbClr val="FFFFFF"/>
              </a:solidFill>
              <a:latin typeface="SwissRe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Relatively benign</a:t>
            </a:r>
          </a:p>
          <a:p>
            <a:pPr lvl="1"/>
            <a:r>
              <a:rPr lang="en-GB" dirty="0" smtClean="0"/>
              <a:t>bronchus</a:t>
            </a:r>
          </a:p>
          <a:p>
            <a:pPr lvl="1"/>
            <a:r>
              <a:rPr lang="en-GB" dirty="0" smtClean="0"/>
              <a:t>appendix</a:t>
            </a:r>
          </a:p>
          <a:p>
            <a:pPr lvl="1"/>
            <a:r>
              <a:rPr lang="en-GB" dirty="0" smtClean="0"/>
              <a:t>rectum</a:t>
            </a:r>
          </a:p>
          <a:p>
            <a:r>
              <a:rPr lang="en-GB" dirty="0" smtClean="0"/>
              <a:t>Generally malignant</a:t>
            </a:r>
          </a:p>
          <a:p>
            <a:pPr lvl="1"/>
            <a:r>
              <a:rPr lang="en-GB" dirty="0" smtClean="0"/>
              <a:t>stomach</a:t>
            </a:r>
          </a:p>
          <a:p>
            <a:pPr lvl="1"/>
            <a:r>
              <a:rPr lang="en-GB" dirty="0" smtClean="0"/>
              <a:t>small intestine</a:t>
            </a:r>
          </a:p>
          <a:p>
            <a:pPr lvl="1"/>
            <a:r>
              <a:rPr lang="en-GB" dirty="0" smtClean="0"/>
              <a:t>colon</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10</a:t>
            </a:fld>
            <a:endParaRPr lang="en-GB" dirty="0"/>
          </a:p>
        </p:txBody>
      </p:sp>
      <p:sp>
        <p:nvSpPr>
          <p:cNvPr id="4" name="Title 3"/>
          <p:cNvSpPr>
            <a:spLocks noGrp="1"/>
          </p:cNvSpPr>
          <p:nvPr>
            <p:ph type="title"/>
          </p:nvPr>
        </p:nvSpPr>
        <p:spPr/>
        <p:txBody>
          <a:bodyPr/>
          <a:lstStyle/>
          <a:p>
            <a:r>
              <a:rPr lang="en-GB" dirty="0" err="1" smtClean="0"/>
              <a:t>Carcinoid</a:t>
            </a:r>
            <a:r>
              <a:rPr lang="en-GB" dirty="0" smtClean="0"/>
              <a:t> tumours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55650" y="1628775"/>
          <a:ext cx="7848600" cy="3337560"/>
        </p:xfrm>
        <a:graphic>
          <a:graphicData uri="http://schemas.openxmlformats.org/drawingml/2006/table">
            <a:tbl>
              <a:tblPr firstRow="1" bandRow="1">
                <a:tableStyleId>{4F870FC3-41F4-4639-9F92-194A608F593C}</a:tableStyleId>
              </a:tblPr>
              <a:tblGrid>
                <a:gridCol w="3924300"/>
                <a:gridCol w="3924300"/>
              </a:tblGrid>
              <a:tr h="370840">
                <a:tc>
                  <a:txBody>
                    <a:bodyPr/>
                    <a:lstStyle/>
                    <a:p>
                      <a:r>
                        <a:rPr lang="en-GB" dirty="0" smtClean="0"/>
                        <a:t>Site</a:t>
                      </a:r>
                      <a:endParaRPr lang="en-US" dirty="0"/>
                    </a:p>
                  </a:txBody>
                  <a:tcPr/>
                </a:tc>
                <a:tc>
                  <a:txBody>
                    <a:bodyPr/>
                    <a:lstStyle/>
                    <a:p>
                      <a:r>
                        <a:rPr lang="en-GB" dirty="0" smtClean="0"/>
                        <a:t>Years of postponement</a:t>
                      </a:r>
                      <a:endParaRPr lang="en-US" dirty="0"/>
                    </a:p>
                  </a:txBody>
                  <a:tcPr/>
                </a:tc>
              </a:tr>
              <a:tr h="370840">
                <a:tc>
                  <a:txBody>
                    <a:bodyPr/>
                    <a:lstStyle/>
                    <a:p>
                      <a:r>
                        <a:rPr lang="en-GB" dirty="0" smtClean="0"/>
                        <a:t>Bronchial – typical</a:t>
                      </a:r>
                      <a:endParaRPr lang="en-US" dirty="0"/>
                    </a:p>
                  </a:txBody>
                  <a:tcPr/>
                </a:tc>
                <a:tc>
                  <a:txBody>
                    <a:bodyPr/>
                    <a:lstStyle/>
                    <a:p>
                      <a:r>
                        <a:rPr lang="en-GB" dirty="0" smtClean="0"/>
                        <a:t>1</a:t>
                      </a:r>
                      <a:endParaRPr lang="en-US" dirty="0"/>
                    </a:p>
                  </a:txBody>
                  <a:tcPr/>
                </a:tc>
              </a:tr>
              <a:tr h="370840">
                <a:tc>
                  <a:txBody>
                    <a:bodyPr/>
                    <a:lstStyle/>
                    <a:p>
                      <a:r>
                        <a:rPr lang="en-GB" dirty="0" smtClean="0"/>
                        <a:t>Bronchial – atypical</a:t>
                      </a:r>
                      <a:endParaRPr lang="en-US" dirty="0"/>
                    </a:p>
                  </a:txBody>
                  <a:tcPr/>
                </a:tc>
                <a:tc>
                  <a:txBody>
                    <a:bodyPr/>
                    <a:lstStyle/>
                    <a:p>
                      <a:r>
                        <a:rPr lang="en-GB" dirty="0" smtClean="0"/>
                        <a:t>3</a:t>
                      </a:r>
                      <a:endParaRPr lang="en-US" dirty="0"/>
                    </a:p>
                  </a:txBody>
                  <a:tcPr/>
                </a:tc>
              </a:tr>
              <a:tr h="370840">
                <a:tc>
                  <a:txBody>
                    <a:bodyPr/>
                    <a:lstStyle/>
                    <a:p>
                      <a:r>
                        <a:rPr lang="en-GB" dirty="0" smtClean="0"/>
                        <a:t>Gastric</a:t>
                      </a:r>
                      <a:r>
                        <a:rPr lang="en-GB" baseline="0" dirty="0" smtClean="0"/>
                        <a:t> – incidental</a:t>
                      </a:r>
                      <a:endParaRPr lang="en-US" dirty="0"/>
                    </a:p>
                  </a:txBody>
                  <a:tcPr/>
                </a:tc>
                <a:tc>
                  <a:txBody>
                    <a:bodyPr/>
                    <a:lstStyle/>
                    <a:p>
                      <a:r>
                        <a:rPr lang="en-GB" dirty="0" smtClean="0"/>
                        <a:t>0</a:t>
                      </a:r>
                      <a:endParaRPr lang="en-US" dirty="0"/>
                    </a:p>
                  </a:txBody>
                  <a:tcPr/>
                </a:tc>
              </a:tr>
              <a:tr h="370840">
                <a:tc>
                  <a:txBody>
                    <a:bodyPr/>
                    <a:lstStyle/>
                    <a:p>
                      <a:r>
                        <a:rPr lang="en-GB" dirty="0" smtClean="0"/>
                        <a:t>Gastric - otherwise</a:t>
                      </a:r>
                      <a:endParaRPr lang="en-US" dirty="0"/>
                    </a:p>
                  </a:txBody>
                  <a:tcPr/>
                </a:tc>
                <a:tc>
                  <a:txBody>
                    <a:bodyPr/>
                    <a:lstStyle/>
                    <a:p>
                      <a:r>
                        <a:rPr lang="en-GB" dirty="0" smtClean="0"/>
                        <a:t>4</a:t>
                      </a:r>
                      <a:endParaRPr lang="en-US" dirty="0"/>
                    </a:p>
                  </a:txBody>
                  <a:tcPr/>
                </a:tc>
              </a:tr>
              <a:tr h="370840">
                <a:tc>
                  <a:txBody>
                    <a:bodyPr/>
                    <a:lstStyle/>
                    <a:p>
                      <a:r>
                        <a:rPr lang="en-GB" dirty="0" smtClean="0"/>
                        <a:t>Duodenum &amp; small intestine</a:t>
                      </a:r>
                      <a:endParaRPr lang="en-US" dirty="0"/>
                    </a:p>
                  </a:txBody>
                  <a:tcPr/>
                </a:tc>
                <a:tc>
                  <a:txBody>
                    <a:bodyPr/>
                    <a:lstStyle/>
                    <a:p>
                      <a:r>
                        <a:rPr lang="en-GB" dirty="0" smtClean="0"/>
                        <a:t>4</a:t>
                      </a:r>
                      <a:endParaRPr lang="en-US" dirty="0"/>
                    </a:p>
                  </a:txBody>
                  <a:tcPr/>
                </a:tc>
              </a:tr>
              <a:tr h="370840">
                <a:tc>
                  <a:txBody>
                    <a:bodyPr/>
                    <a:lstStyle/>
                    <a:p>
                      <a:r>
                        <a:rPr lang="en-GB" dirty="0" smtClean="0"/>
                        <a:t>Appendix</a:t>
                      </a:r>
                      <a:endParaRPr lang="en-US" dirty="0"/>
                    </a:p>
                  </a:txBody>
                  <a:tcPr/>
                </a:tc>
                <a:tc>
                  <a:txBody>
                    <a:bodyPr/>
                    <a:lstStyle/>
                    <a:p>
                      <a:r>
                        <a:rPr lang="en-GB" dirty="0" smtClean="0"/>
                        <a:t>0</a:t>
                      </a:r>
                      <a:endParaRPr lang="en-US" dirty="0"/>
                    </a:p>
                  </a:txBody>
                  <a:tcPr/>
                </a:tc>
              </a:tr>
              <a:tr h="370840">
                <a:tc>
                  <a:txBody>
                    <a:bodyPr/>
                    <a:lstStyle/>
                    <a:p>
                      <a:r>
                        <a:rPr lang="en-GB" dirty="0" smtClean="0"/>
                        <a:t>Colon</a:t>
                      </a:r>
                      <a:endParaRPr lang="en-US" dirty="0"/>
                    </a:p>
                  </a:txBody>
                  <a:tcPr/>
                </a:tc>
                <a:tc>
                  <a:txBody>
                    <a:bodyPr/>
                    <a:lstStyle/>
                    <a:p>
                      <a:r>
                        <a:rPr lang="en-GB" dirty="0" smtClean="0"/>
                        <a:t>4</a:t>
                      </a:r>
                      <a:endParaRPr lang="en-US" dirty="0"/>
                    </a:p>
                  </a:txBody>
                  <a:tcPr/>
                </a:tc>
              </a:tr>
              <a:tr h="370840">
                <a:tc>
                  <a:txBody>
                    <a:bodyPr/>
                    <a:lstStyle/>
                    <a:p>
                      <a:r>
                        <a:rPr lang="en-GB" dirty="0" smtClean="0"/>
                        <a:t>Rectum</a:t>
                      </a:r>
                      <a:endParaRPr lang="en-US" dirty="0"/>
                    </a:p>
                  </a:txBody>
                  <a:tcPr/>
                </a:tc>
                <a:tc>
                  <a:txBody>
                    <a:bodyPr/>
                    <a:lstStyle/>
                    <a:p>
                      <a:r>
                        <a:rPr lang="en-GB" dirty="0" smtClean="0"/>
                        <a:t>1</a:t>
                      </a:r>
                      <a:endParaRPr lang="en-US" dirty="0"/>
                    </a:p>
                  </a:txBody>
                  <a:tcPr/>
                </a:tc>
              </a:tr>
            </a:tbl>
          </a:graphicData>
        </a:graphic>
      </p:graphicFrame>
      <p:sp>
        <p:nvSpPr>
          <p:cNvPr id="3" name="Slide Number Placeholder 2"/>
          <p:cNvSpPr>
            <a:spLocks noGrp="1"/>
          </p:cNvSpPr>
          <p:nvPr>
            <p:ph type="sldNum" sz="quarter" idx="11"/>
          </p:nvPr>
        </p:nvSpPr>
        <p:spPr/>
        <p:txBody>
          <a:bodyPr/>
          <a:lstStyle/>
          <a:p>
            <a:fld id="{8E9F59B9-8094-4618-B073-21DD649DF751}" type="slidenum">
              <a:rPr lang="en-GB" smtClean="0"/>
              <a:pPr/>
              <a:t>11</a:t>
            </a:fld>
            <a:endParaRPr lang="en-GB" dirty="0"/>
          </a:p>
        </p:txBody>
      </p:sp>
      <p:sp>
        <p:nvSpPr>
          <p:cNvPr id="4" name="Title 3"/>
          <p:cNvSpPr>
            <a:spLocks noGrp="1"/>
          </p:cNvSpPr>
          <p:nvPr>
            <p:ph type="title"/>
          </p:nvPr>
        </p:nvSpPr>
        <p:spPr>
          <a:xfrm>
            <a:off x="755651" y="476251"/>
            <a:ext cx="6840685" cy="865187"/>
          </a:xfrm>
        </p:spPr>
        <p:txBody>
          <a:bodyPr/>
          <a:lstStyle/>
          <a:p>
            <a:r>
              <a:rPr lang="en-GB" dirty="0" err="1" smtClean="0"/>
              <a:t>Carcinoid</a:t>
            </a:r>
            <a:r>
              <a:rPr lang="en-GB" dirty="0" smtClean="0"/>
              <a:t> tumours</a:t>
            </a:r>
            <a:br>
              <a:rPr lang="en-GB" dirty="0" smtClean="0"/>
            </a:br>
            <a:r>
              <a:rPr lang="en-GB" dirty="0" smtClean="0"/>
              <a:t>- Life Guide postponement periods before rating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1B6A725A-06FE-48DF-AEF5-9B474CB9A814}" type="slidenum">
              <a:rPr lang="de-CH"/>
              <a:pPr/>
              <a:t>12</a:t>
            </a:fld>
            <a:endParaRPr lang="de-CH"/>
          </a:p>
        </p:txBody>
      </p:sp>
      <p:sp>
        <p:nvSpPr>
          <p:cNvPr id="210946" name="Rectangle 2"/>
          <p:cNvSpPr>
            <a:spLocks noGrp="1" noChangeArrowheads="1"/>
          </p:cNvSpPr>
          <p:nvPr>
            <p:ph type="title"/>
          </p:nvPr>
        </p:nvSpPr>
        <p:spPr/>
        <p:txBody>
          <a:bodyPr/>
          <a:lstStyle/>
          <a:p>
            <a:r>
              <a:rPr lang="en-GB" dirty="0" smtClean="0"/>
              <a:t>Haematological disorders</a:t>
            </a:r>
            <a:endParaRPr lang="en-US" dirty="0"/>
          </a:p>
        </p:txBody>
      </p:sp>
      <p:sp>
        <p:nvSpPr>
          <p:cNvPr id="210947" name="Rectangle 3"/>
          <p:cNvSpPr>
            <a:spLocks noGrp="1" noChangeArrowheads="1"/>
          </p:cNvSpPr>
          <p:nvPr>
            <p:ph type="body" idx="1"/>
          </p:nvPr>
        </p:nvSpPr>
        <p:spPr>
          <a:xfrm>
            <a:off x="755650" y="1639661"/>
            <a:ext cx="8172835" cy="4800600"/>
          </a:xfrm>
        </p:spPr>
        <p:txBody>
          <a:bodyPr/>
          <a:lstStyle/>
          <a:p>
            <a:r>
              <a:rPr lang="en-GB" dirty="0" smtClean="0"/>
              <a:t>Myeloid </a:t>
            </a:r>
            <a:r>
              <a:rPr lang="en-GB" dirty="0" err="1" smtClean="0"/>
              <a:t>neoplasms</a:t>
            </a:r>
            <a:endParaRPr lang="en-GB" dirty="0" smtClean="0"/>
          </a:p>
          <a:p>
            <a:pPr lvl="1"/>
            <a:r>
              <a:rPr lang="en-GB" dirty="0" err="1" smtClean="0"/>
              <a:t>myeloproliferative</a:t>
            </a:r>
            <a:r>
              <a:rPr lang="en-GB" dirty="0" smtClean="0"/>
              <a:t> disorders</a:t>
            </a:r>
          </a:p>
          <a:p>
            <a:pPr lvl="2"/>
            <a:r>
              <a:rPr lang="en-GB" dirty="0" err="1" smtClean="0"/>
              <a:t>polycythaemia</a:t>
            </a:r>
            <a:r>
              <a:rPr lang="en-GB" dirty="0" smtClean="0"/>
              <a:t> </a:t>
            </a:r>
            <a:r>
              <a:rPr lang="en-GB" dirty="0" err="1" smtClean="0"/>
              <a:t>rubra</a:t>
            </a:r>
            <a:r>
              <a:rPr lang="en-GB" dirty="0" smtClean="0"/>
              <a:t> </a:t>
            </a:r>
            <a:r>
              <a:rPr lang="en-GB" dirty="0" err="1" smtClean="0"/>
              <a:t>vera</a:t>
            </a:r>
            <a:endParaRPr lang="en-GB" dirty="0" smtClean="0"/>
          </a:p>
          <a:p>
            <a:pPr lvl="2"/>
            <a:r>
              <a:rPr lang="en-GB" dirty="0" smtClean="0"/>
              <a:t>essential </a:t>
            </a:r>
            <a:r>
              <a:rPr lang="en-GB" dirty="0" err="1" smtClean="0"/>
              <a:t>thrombocythaemia</a:t>
            </a:r>
            <a:endParaRPr lang="en-GB" dirty="0" smtClean="0"/>
          </a:p>
          <a:p>
            <a:pPr lvl="2"/>
            <a:r>
              <a:rPr lang="en-GB" dirty="0" err="1" smtClean="0"/>
              <a:t>myelofibrosis</a:t>
            </a:r>
            <a:endParaRPr lang="en-GB" dirty="0" smtClean="0"/>
          </a:p>
          <a:p>
            <a:pPr lvl="2"/>
            <a:r>
              <a:rPr lang="en-GB" dirty="0" smtClean="0"/>
              <a:t>chronic myeloid leukaemia</a:t>
            </a:r>
          </a:p>
          <a:p>
            <a:pPr lvl="1"/>
            <a:r>
              <a:rPr lang="en-GB" dirty="0" err="1" smtClean="0"/>
              <a:t>myelodysplasia</a:t>
            </a:r>
            <a:endParaRPr lang="en-GB" dirty="0" smtClean="0"/>
          </a:p>
          <a:p>
            <a:r>
              <a:rPr lang="en-GB" dirty="0" smtClean="0"/>
              <a:t>Chronic lymphocytic leukaemia</a:t>
            </a:r>
          </a:p>
          <a:p>
            <a:endParaRPr lang="en-GB" dirty="0"/>
          </a:p>
          <a:p>
            <a:endParaRPr lang="en-GB"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err="1" smtClean="0"/>
              <a:t>Rai</a:t>
            </a:r>
            <a:r>
              <a:rPr lang="en-GB" dirty="0" smtClean="0"/>
              <a:t> staging</a:t>
            </a:r>
          </a:p>
          <a:p>
            <a:pPr lvl="1"/>
            <a:r>
              <a:rPr lang="en-GB" dirty="0" smtClean="0"/>
              <a:t>0: </a:t>
            </a:r>
            <a:r>
              <a:rPr lang="en-GB" dirty="0" err="1" smtClean="0"/>
              <a:t>lymphocytosis</a:t>
            </a:r>
            <a:r>
              <a:rPr lang="en-GB" dirty="0" smtClean="0"/>
              <a:t> only</a:t>
            </a:r>
          </a:p>
          <a:p>
            <a:pPr lvl="1"/>
            <a:r>
              <a:rPr lang="en-GB" dirty="0" smtClean="0"/>
              <a:t>1: </a:t>
            </a:r>
            <a:r>
              <a:rPr lang="en-GB" dirty="0" err="1" smtClean="0"/>
              <a:t>lymphocytosis</a:t>
            </a:r>
            <a:r>
              <a:rPr lang="en-GB" dirty="0" smtClean="0"/>
              <a:t> and </a:t>
            </a:r>
            <a:r>
              <a:rPr lang="en-GB" dirty="0" err="1" smtClean="0"/>
              <a:t>lymphadenopathy</a:t>
            </a:r>
            <a:endParaRPr lang="en-GB" dirty="0" smtClean="0"/>
          </a:p>
          <a:p>
            <a:pPr lvl="1"/>
            <a:r>
              <a:rPr lang="en-GB" dirty="0" smtClean="0"/>
              <a:t>2: </a:t>
            </a:r>
            <a:r>
              <a:rPr lang="en-GB" dirty="0" err="1" smtClean="0"/>
              <a:t>lymphocytosis</a:t>
            </a:r>
            <a:r>
              <a:rPr lang="en-GB" dirty="0" smtClean="0"/>
              <a:t> and </a:t>
            </a:r>
            <a:r>
              <a:rPr lang="en-GB" dirty="0" err="1" smtClean="0"/>
              <a:t>spleeen</a:t>
            </a:r>
            <a:r>
              <a:rPr lang="en-GB" dirty="0" smtClean="0"/>
              <a:t> and/or liver enlargement</a:t>
            </a:r>
          </a:p>
          <a:p>
            <a:pPr lvl="1"/>
            <a:r>
              <a:rPr lang="en-GB" dirty="0" smtClean="0"/>
              <a:t>3: </a:t>
            </a:r>
            <a:r>
              <a:rPr lang="en-GB" dirty="0" err="1" smtClean="0"/>
              <a:t>lymphocytosis</a:t>
            </a:r>
            <a:r>
              <a:rPr lang="en-GB" dirty="0" smtClean="0"/>
              <a:t> and </a:t>
            </a:r>
            <a:r>
              <a:rPr lang="en-GB" dirty="0" err="1" smtClean="0"/>
              <a:t>Hb</a:t>
            </a:r>
            <a:r>
              <a:rPr lang="en-GB" dirty="0" smtClean="0"/>
              <a:t> &lt;11g/dl</a:t>
            </a:r>
          </a:p>
          <a:p>
            <a:pPr lvl="1"/>
            <a:r>
              <a:rPr lang="en-GB" dirty="0" smtClean="0"/>
              <a:t>4: </a:t>
            </a:r>
            <a:r>
              <a:rPr lang="en-GB" dirty="0" err="1" smtClean="0"/>
              <a:t>lymphocytosis</a:t>
            </a:r>
            <a:r>
              <a:rPr lang="en-GB" dirty="0" smtClean="0"/>
              <a:t> and platelets &lt;100 X 10</a:t>
            </a:r>
            <a:r>
              <a:rPr lang="en-GB" baseline="30000" dirty="0" smtClean="0"/>
              <a:t>9</a:t>
            </a:r>
            <a:r>
              <a:rPr lang="en-GB" dirty="0" smtClean="0"/>
              <a:t>/L</a:t>
            </a:r>
            <a:endParaRPr lang="en-US" dirty="0"/>
          </a:p>
        </p:txBody>
      </p:sp>
      <p:sp>
        <p:nvSpPr>
          <p:cNvPr id="3" name="Content Placeholder 2"/>
          <p:cNvSpPr>
            <a:spLocks noGrp="1"/>
          </p:cNvSpPr>
          <p:nvPr>
            <p:ph sz="half" idx="2"/>
          </p:nvPr>
        </p:nvSpPr>
        <p:spPr/>
        <p:txBody>
          <a:bodyPr/>
          <a:lstStyle/>
          <a:p>
            <a:r>
              <a:rPr lang="en-GB" dirty="0" err="1" smtClean="0"/>
              <a:t>Binet</a:t>
            </a:r>
            <a:r>
              <a:rPr lang="en-GB" dirty="0" smtClean="0"/>
              <a:t> staging</a:t>
            </a:r>
          </a:p>
          <a:p>
            <a:pPr lvl="1"/>
            <a:r>
              <a:rPr lang="en-GB" dirty="0" smtClean="0"/>
              <a:t>A: no anaemia, no thrombocytopenia, &lt;3 lymph node areas enlarged</a:t>
            </a:r>
          </a:p>
          <a:p>
            <a:pPr lvl="1"/>
            <a:r>
              <a:rPr lang="en-GB" dirty="0" smtClean="0"/>
              <a:t>B: no anaemia, no thrombocytopenia, </a:t>
            </a:r>
            <a:r>
              <a:rPr lang="en-GB" u="sng" dirty="0" smtClean="0"/>
              <a:t>&gt;</a:t>
            </a:r>
            <a:r>
              <a:rPr lang="en-GB" dirty="0" smtClean="0"/>
              <a:t>3 lymph node areas enlarged</a:t>
            </a:r>
          </a:p>
          <a:p>
            <a:pPr lvl="1"/>
            <a:r>
              <a:rPr lang="en-GB" dirty="0" smtClean="0"/>
              <a:t>C:  </a:t>
            </a:r>
            <a:r>
              <a:rPr lang="en-GB" dirty="0" err="1" smtClean="0"/>
              <a:t>Hb</a:t>
            </a:r>
            <a:r>
              <a:rPr lang="en-GB" dirty="0" smtClean="0"/>
              <a:t> &lt;10g/dl and/or platelets &lt;100X10</a:t>
            </a:r>
            <a:r>
              <a:rPr lang="en-GB" baseline="30000" dirty="0" smtClean="0"/>
              <a:t>9</a:t>
            </a:r>
            <a:r>
              <a:rPr lang="en-GB" dirty="0" smtClean="0"/>
              <a:t>/L</a:t>
            </a:r>
            <a:endParaRPr lang="en-US" dirty="0"/>
          </a:p>
        </p:txBody>
      </p:sp>
      <p:sp>
        <p:nvSpPr>
          <p:cNvPr id="4" name="Slide Number Placeholder 3"/>
          <p:cNvSpPr>
            <a:spLocks noGrp="1"/>
          </p:cNvSpPr>
          <p:nvPr>
            <p:ph type="sldNum" sz="quarter" idx="11"/>
          </p:nvPr>
        </p:nvSpPr>
        <p:spPr/>
        <p:txBody>
          <a:bodyPr/>
          <a:lstStyle/>
          <a:p>
            <a:fld id="{8E9F59B9-8094-4618-B073-21DD649DF751}" type="slidenum">
              <a:rPr lang="en-GB" smtClean="0"/>
              <a:pPr/>
              <a:t>13</a:t>
            </a:fld>
            <a:endParaRPr lang="en-GB" dirty="0"/>
          </a:p>
        </p:txBody>
      </p:sp>
      <p:sp>
        <p:nvSpPr>
          <p:cNvPr id="5" name="Title 4"/>
          <p:cNvSpPr>
            <a:spLocks noGrp="1"/>
          </p:cNvSpPr>
          <p:nvPr>
            <p:ph type="title"/>
          </p:nvPr>
        </p:nvSpPr>
        <p:spPr/>
        <p:txBody>
          <a:bodyPr/>
          <a:lstStyle/>
          <a:p>
            <a:r>
              <a:rPr lang="en-GB" dirty="0" smtClean="0"/>
              <a:t>Chronic lymphocytic leukaemia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3067BF0B-CE17-49AC-B455-B41D2C9B8558}" type="slidenum">
              <a:rPr lang="de-CH"/>
              <a:pPr/>
              <a:t>14</a:t>
            </a:fld>
            <a:endParaRPr lang="de-CH"/>
          </a:p>
        </p:txBody>
      </p:sp>
      <p:sp>
        <p:nvSpPr>
          <p:cNvPr id="209922" name="Rectangle 2"/>
          <p:cNvSpPr>
            <a:spLocks noGrp="1" noChangeArrowheads="1"/>
          </p:cNvSpPr>
          <p:nvPr>
            <p:ph type="title"/>
          </p:nvPr>
        </p:nvSpPr>
        <p:spPr/>
        <p:txBody>
          <a:bodyPr/>
          <a:lstStyle/>
          <a:p>
            <a:r>
              <a:rPr lang="en-GB" dirty="0" smtClean="0"/>
              <a:t>No histological confirmation</a:t>
            </a:r>
            <a:endParaRPr lang="en-US" dirty="0"/>
          </a:p>
        </p:txBody>
      </p:sp>
      <p:sp>
        <p:nvSpPr>
          <p:cNvPr id="209923" name="Rectangle 3"/>
          <p:cNvSpPr>
            <a:spLocks noGrp="1" noChangeArrowheads="1"/>
          </p:cNvSpPr>
          <p:nvPr>
            <p:ph type="body" idx="1"/>
          </p:nvPr>
        </p:nvSpPr>
        <p:spPr/>
        <p:txBody>
          <a:bodyPr/>
          <a:lstStyle/>
          <a:p>
            <a:r>
              <a:rPr lang="en-US" dirty="0"/>
              <a:t>Probable </a:t>
            </a:r>
            <a:r>
              <a:rPr lang="en-US" dirty="0" err="1"/>
              <a:t>hepatoma</a:t>
            </a:r>
            <a:endParaRPr lang="en-US" dirty="0"/>
          </a:p>
          <a:p>
            <a:pPr lvl="1"/>
            <a:r>
              <a:rPr lang="en-US" dirty="0" smtClean="0"/>
              <a:t>typical </a:t>
            </a:r>
            <a:r>
              <a:rPr lang="en-US" dirty="0"/>
              <a:t>CT </a:t>
            </a:r>
            <a:r>
              <a:rPr lang="en-US" dirty="0" smtClean="0"/>
              <a:t>appearances</a:t>
            </a:r>
          </a:p>
          <a:p>
            <a:pPr lvl="1"/>
            <a:r>
              <a:rPr lang="en-GB" dirty="0" smtClean="0"/>
              <a:t>high </a:t>
            </a:r>
            <a:r>
              <a:rPr lang="en-GB" dirty="0" err="1" smtClean="0"/>
              <a:t>alphfoetoprotein</a:t>
            </a:r>
            <a:r>
              <a:rPr lang="en-GB" dirty="0" smtClean="0"/>
              <a:t> (AFP)</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Low grade </a:t>
            </a:r>
            <a:r>
              <a:rPr lang="en-US" dirty="0" err="1" smtClean="0"/>
              <a:t>astrocytoma</a:t>
            </a:r>
            <a:endParaRPr lang="en-US" dirty="0" smtClean="0"/>
          </a:p>
          <a:p>
            <a:r>
              <a:rPr lang="en-US" dirty="0" err="1" smtClean="0"/>
              <a:t>Meningioma</a:t>
            </a:r>
            <a:endParaRPr lang="en-US" dirty="0" smtClean="0"/>
          </a:p>
          <a:p>
            <a:r>
              <a:rPr lang="en-US" dirty="0" smtClean="0"/>
              <a:t>Acoustic </a:t>
            </a:r>
            <a:r>
              <a:rPr lang="en-US" dirty="0" err="1" smtClean="0"/>
              <a:t>neuroma</a:t>
            </a:r>
            <a:endParaRPr lang="en-US" dirty="0" smtClean="0"/>
          </a:p>
          <a:p>
            <a:r>
              <a:rPr lang="en-GB" dirty="0" smtClean="0"/>
              <a:t>Spinal </a:t>
            </a:r>
            <a:r>
              <a:rPr lang="en-GB" dirty="0" err="1" smtClean="0"/>
              <a:t>ependymomas</a:t>
            </a:r>
            <a:endParaRPr lang="en-US" dirty="0" smtClean="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15</a:t>
            </a:fld>
            <a:endParaRPr lang="en-GB" dirty="0"/>
          </a:p>
        </p:txBody>
      </p:sp>
      <p:sp>
        <p:nvSpPr>
          <p:cNvPr id="4" name="Title 3"/>
          <p:cNvSpPr>
            <a:spLocks noGrp="1"/>
          </p:cNvSpPr>
          <p:nvPr>
            <p:ph type="title"/>
          </p:nvPr>
        </p:nvSpPr>
        <p:spPr/>
        <p:txBody>
          <a:bodyPr/>
          <a:lstStyle/>
          <a:p>
            <a:r>
              <a:rPr lang="en-GB" dirty="0" smtClean="0"/>
              <a:t>Intracranial and spinal tumours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A391585F-A75B-4DA5-BCB6-3DFFE036BF6B}" type="slidenum">
              <a:rPr lang="de-CH"/>
              <a:pPr/>
              <a:t>16</a:t>
            </a:fld>
            <a:endParaRPr lang="de-CH"/>
          </a:p>
        </p:txBody>
      </p:sp>
      <p:sp>
        <p:nvSpPr>
          <p:cNvPr id="208898" name="Rectangle 2"/>
          <p:cNvSpPr>
            <a:spLocks noGrp="1" noChangeArrowheads="1"/>
          </p:cNvSpPr>
          <p:nvPr>
            <p:ph type="title"/>
          </p:nvPr>
        </p:nvSpPr>
        <p:spPr/>
        <p:txBody>
          <a:bodyPr/>
          <a:lstStyle/>
          <a:p>
            <a:r>
              <a:rPr lang="en-GB" dirty="0" smtClean="0"/>
              <a:t>Superficial bladder tumours</a:t>
            </a:r>
            <a:endParaRPr lang="en-US" dirty="0"/>
          </a:p>
        </p:txBody>
      </p:sp>
      <p:sp>
        <p:nvSpPr>
          <p:cNvPr id="208899" name="Rectangle 3"/>
          <p:cNvSpPr>
            <a:spLocks noGrp="1" noChangeArrowheads="1"/>
          </p:cNvSpPr>
          <p:nvPr>
            <p:ph type="body" idx="1"/>
          </p:nvPr>
        </p:nvSpPr>
        <p:spPr>
          <a:xfrm>
            <a:off x="755650" y="1628775"/>
            <a:ext cx="8172835" cy="5010150"/>
          </a:xfrm>
        </p:spPr>
        <p:txBody>
          <a:bodyPr/>
          <a:lstStyle/>
          <a:p>
            <a:pPr lvl="1"/>
            <a:r>
              <a:rPr lang="en-US" dirty="0" smtClean="0"/>
              <a:t>Benign </a:t>
            </a:r>
            <a:r>
              <a:rPr lang="en-US" dirty="0" err="1"/>
              <a:t>papilloma</a:t>
            </a:r>
            <a:endParaRPr lang="en-US" dirty="0"/>
          </a:p>
          <a:p>
            <a:pPr lvl="1"/>
            <a:r>
              <a:rPr lang="en-US" i="1" dirty="0"/>
              <a:t>I</a:t>
            </a:r>
            <a:r>
              <a:rPr lang="en-US" i="1" dirty="0" smtClean="0"/>
              <a:t>n </a:t>
            </a:r>
            <a:r>
              <a:rPr lang="en-US" i="1" dirty="0"/>
              <a:t>situ</a:t>
            </a:r>
            <a:r>
              <a:rPr lang="en-US" dirty="0"/>
              <a:t> cancer (Ta)</a:t>
            </a:r>
          </a:p>
          <a:p>
            <a:pPr lvl="1"/>
            <a:r>
              <a:rPr lang="en-US" dirty="0"/>
              <a:t>E</a:t>
            </a:r>
            <a:r>
              <a:rPr lang="en-US" dirty="0" smtClean="0"/>
              <a:t>arly </a:t>
            </a:r>
            <a:r>
              <a:rPr lang="en-US" dirty="0"/>
              <a:t>invasive disease (T1)</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Rising β-</a:t>
            </a:r>
            <a:r>
              <a:rPr lang="en-US" dirty="0" err="1" smtClean="0"/>
              <a:t>hCG</a:t>
            </a:r>
            <a:r>
              <a:rPr lang="en-US" dirty="0" smtClean="0"/>
              <a:t> levels after molar pregnancy</a:t>
            </a:r>
          </a:p>
          <a:p>
            <a:pPr lvl="1"/>
            <a:r>
              <a:rPr lang="en-US" dirty="0" smtClean="0"/>
              <a:t>Borderline ovarian </a:t>
            </a:r>
            <a:r>
              <a:rPr lang="en-US" dirty="0" err="1" smtClean="0"/>
              <a:t>tumours</a:t>
            </a:r>
            <a:r>
              <a:rPr lang="en-US" dirty="0" smtClean="0"/>
              <a:t> of low malignant potential</a:t>
            </a:r>
          </a:p>
          <a:p>
            <a:pPr lvl="1"/>
            <a:r>
              <a:rPr lang="en-GB" dirty="0" smtClean="0"/>
              <a:t>Stage 1 endometrial carcinoma</a:t>
            </a:r>
            <a:endParaRPr lang="en-US" dirty="0" smtClean="0"/>
          </a:p>
          <a:p>
            <a:pPr lvl="1"/>
            <a:r>
              <a:rPr lang="en-US" dirty="0" smtClean="0"/>
              <a:t>Cervical intraepithelial </a:t>
            </a:r>
            <a:r>
              <a:rPr lang="en-US" dirty="0" err="1" smtClean="0"/>
              <a:t>neoplasia</a:t>
            </a:r>
            <a:r>
              <a:rPr lang="en-US" dirty="0" smtClean="0"/>
              <a:t> (CIN)</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17</a:t>
            </a:fld>
            <a:endParaRPr lang="en-GB" dirty="0"/>
          </a:p>
        </p:txBody>
      </p:sp>
      <p:sp>
        <p:nvSpPr>
          <p:cNvPr id="4" name="Title 3"/>
          <p:cNvSpPr>
            <a:spLocks noGrp="1"/>
          </p:cNvSpPr>
          <p:nvPr>
            <p:ph type="title"/>
          </p:nvPr>
        </p:nvSpPr>
        <p:spPr/>
        <p:txBody>
          <a:bodyPr/>
          <a:lstStyle/>
          <a:p>
            <a:r>
              <a:rPr lang="en-GB" dirty="0" smtClean="0"/>
              <a:t>Gynaecological tumours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65499A46-6306-458E-B587-EEC15FCB98AF}" type="slidenum">
              <a:rPr lang="de-CH"/>
              <a:pPr/>
              <a:t>18</a:t>
            </a:fld>
            <a:endParaRPr lang="de-CH"/>
          </a:p>
        </p:txBody>
      </p:sp>
      <p:sp>
        <p:nvSpPr>
          <p:cNvPr id="347138" name="Rectangle 2"/>
          <p:cNvSpPr>
            <a:spLocks noGrp="1" noChangeArrowheads="1"/>
          </p:cNvSpPr>
          <p:nvPr>
            <p:ph type="title"/>
          </p:nvPr>
        </p:nvSpPr>
        <p:spPr>
          <a:xfrm>
            <a:off x="755650" y="260350"/>
            <a:ext cx="8519199" cy="1081088"/>
          </a:xfrm>
        </p:spPr>
        <p:txBody>
          <a:bodyPr/>
          <a:lstStyle/>
          <a:p>
            <a:pPr defTabSz="860066"/>
            <a:r>
              <a:rPr lang="en-GB" sz="2300" dirty="0"/>
              <a:t>Staging of ovarian carcinoma:</a:t>
            </a:r>
            <a:r>
              <a:rPr lang="en-GB" sz="2200" dirty="0"/>
              <a:t> </a:t>
            </a:r>
            <a:br>
              <a:rPr lang="en-GB" sz="2200" dirty="0"/>
            </a:br>
            <a:r>
              <a:rPr lang="en-GB" sz="1700" dirty="0"/>
              <a:t>Federation </a:t>
            </a:r>
            <a:r>
              <a:rPr lang="en-GB" sz="1700" dirty="0" err="1"/>
              <a:t>Internationale</a:t>
            </a:r>
            <a:r>
              <a:rPr lang="en-GB" sz="1700" dirty="0"/>
              <a:t> de </a:t>
            </a:r>
            <a:r>
              <a:rPr lang="en-GB" sz="1700" dirty="0" err="1"/>
              <a:t>Gynecologie</a:t>
            </a:r>
            <a:r>
              <a:rPr lang="en-GB" sz="1700" dirty="0"/>
              <a:t> et </a:t>
            </a:r>
            <a:r>
              <a:rPr lang="en-GB" sz="1700" dirty="0" err="1"/>
              <a:t>d’Obstetrique</a:t>
            </a:r>
            <a:r>
              <a:rPr lang="en-GB" sz="1700" dirty="0"/>
              <a:t> (FIGO)</a:t>
            </a:r>
          </a:p>
        </p:txBody>
      </p:sp>
      <p:sp>
        <p:nvSpPr>
          <p:cNvPr id="347139" name="Rectangle 3"/>
          <p:cNvSpPr>
            <a:spLocks noGrp="1" noChangeArrowheads="1"/>
          </p:cNvSpPr>
          <p:nvPr>
            <p:ph type="body" idx="1"/>
          </p:nvPr>
        </p:nvSpPr>
        <p:spPr/>
        <p:txBody>
          <a:bodyPr/>
          <a:lstStyle/>
          <a:p>
            <a:pPr marL="294579" indent="-294579" defTabSz="860066">
              <a:lnSpc>
                <a:spcPct val="80000"/>
              </a:lnSpc>
            </a:pPr>
            <a:r>
              <a:rPr lang="en-GB" sz="1800" dirty="0"/>
              <a:t> Stage 1 (growth limited to the ovaries)</a:t>
            </a:r>
          </a:p>
          <a:p>
            <a:pPr marL="672009" lvl="1" indent="-224880" defTabSz="860066">
              <a:lnSpc>
                <a:spcPct val="80000"/>
              </a:lnSpc>
            </a:pPr>
            <a:r>
              <a:rPr lang="en-GB" sz="1900" dirty="0"/>
              <a:t>Stage 1a - one ovary involved</a:t>
            </a:r>
          </a:p>
          <a:p>
            <a:pPr marL="672009" lvl="1" indent="-224880" defTabSz="860066">
              <a:lnSpc>
                <a:spcPct val="80000"/>
              </a:lnSpc>
            </a:pPr>
            <a:r>
              <a:rPr lang="en-GB" sz="1900" dirty="0"/>
              <a:t>Stage 1b - two ovaries involved</a:t>
            </a:r>
          </a:p>
          <a:p>
            <a:pPr marL="672009" lvl="1" indent="-224880" defTabSz="860066">
              <a:lnSpc>
                <a:spcPct val="80000"/>
              </a:lnSpc>
            </a:pPr>
            <a:r>
              <a:rPr lang="en-GB" sz="1900" dirty="0"/>
              <a:t>Stage 1c - one or both ovaries with ruptured capsule or </a:t>
            </a:r>
            <a:r>
              <a:rPr lang="en-GB" sz="1900" dirty="0" err="1"/>
              <a:t>ascites</a:t>
            </a:r>
            <a:endParaRPr lang="en-GB" sz="1900" dirty="0"/>
          </a:p>
          <a:p>
            <a:pPr marL="294579" indent="-294579" defTabSz="860066">
              <a:lnSpc>
                <a:spcPct val="80000"/>
              </a:lnSpc>
            </a:pPr>
            <a:r>
              <a:rPr lang="en-GB" sz="1800" dirty="0"/>
              <a:t>Stage 2 (pelvic extension)</a:t>
            </a:r>
          </a:p>
          <a:p>
            <a:pPr marL="672009" lvl="1" indent="-224880" defTabSz="860066">
              <a:lnSpc>
                <a:spcPct val="80000"/>
              </a:lnSpc>
            </a:pPr>
            <a:r>
              <a:rPr lang="en-GB" sz="1900" dirty="0"/>
              <a:t>Stage 2a - involvement of uterus and/or fallopian tubes</a:t>
            </a:r>
          </a:p>
          <a:p>
            <a:pPr marL="672009" lvl="1" indent="-224880" defTabSz="860066">
              <a:lnSpc>
                <a:spcPct val="80000"/>
              </a:lnSpc>
            </a:pPr>
            <a:r>
              <a:rPr lang="en-GB" sz="1900" dirty="0"/>
              <a:t>Stage 2b - involvement of other pelvic tissues</a:t>
            </a:r>
          </a:p>
          <a:p>
            <a:pPr marL="672009" lvl="1" indent="-224880" defTabSz="860066">
              <a:lnSpc>
                <a:spcPct val="80000"/>
              </a:lnSpc>
            </a:pPr>
            <a:r>
              <a:rPr lang="en-GB" sz="1900" dirty="0"/>
              <a:t>Stage 2c - pelvic extension with ruptured capsule or </a:t>
            </a:r>
            <a:r>
              <a:rPr lang="en-GB" sz="1900" dirty="0" err="1"/>
              <a:t>ascites</a:t>
            </a:r>
            <a:endParaRPr lang="en-GB" sz="1900" dirty="0"/>
          </a:p>
          <a:p>
            <a:pPr marL="294579" indent="-294579" defTabSz="860066">
              <a:lnSpc>
                <a:spcPct val="80000"/>
              </a:lnSpc>
            </a:pPr>
            <a:r>
              <a:rPr lang="en-GB" sz="1800" dirty="0"/>
              <a:t>Stage 3 (intra-abdominal extension outside the pelvis and/or involvement of retroperitoneal or inguinal lymph nodes)</a:t>
            </a:r>
          </a:p>
          <a:p>
            <a:pPr marL="294579" indent="-294579" defTabSz="860066">
              <a:lnSpc>
                <a:spcPct val="80000"/>
              </a:lnSpc>
            </a:pPr>
            <a:r>
              <a:rPr lang="en-GB" sz="1800" dirty="0"/>
              <a:t>Stage 4 (distant metastases)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r>
              <a:rPr lang="de-CH"/>
              <a:t>Page </a:t>
            </a:r>
            <a:fld id="{C30EB7A5-FCE0-43B9-A508-2EDCF7972DD9}" type="slidenum">
              <a:rPr lang="de-CH"/>
              <a:pPr/>
              <a:t>19</a:t>
            </a:fld>
            <a:endParaRPr lang="de-CH"/>
          </a:p>
        </p:txBody>
      </p:sp>
      <p:sp>
        <p:nvSpPr>
          <p:cNvPr id="346114" name="Rectangle 2"/>
          <p:cNvSpPr>
            <a:spLocks noGrp="1" noChangeArrowheads="1"/>
          </p:cNvSpPr>
          <p:nvPr>
            <p:ph type="title"/>
          </p:nvPr>
        </p:nvSpPr>
        <p:spPr>
          <a:xfrm>
            <a:off x="755651" y="492579"/>
            <a:ext cx="7657138" cy="848859"/>
          </a:xfrm>
          <a:noFill/>
        </p:spPr>
        <p:txBody>
          <a:bodyPr/>
          <a:lstStyle/>
          <a:p>
            <a:pPr defTabSz="860066"/>
            <a:r>
              <a:rPr lang="en-US" sz="2300" dirty="0"/>
              <a:t>Ovarian carcinoma: 5-year survival by stage</a:t>
            </a:r>
          </a:p>
        </p:txBody>
      </p:sp>
      <p:graphicFrame>
        <p:nvGraphicFramePr>
          <p:cNvPr id="346115" name="Object 3"/>
          <p:cNvGraphicFramePr>
            <a:graphicFrameLocks noGrp="1" noChangeAspect="1"/>
          </p:cNvGraphicFramePr>
          <p:nvPr>
            <p:ph type="body" idx="4294967295"/>
          </p:nvPr>
        </p:nvGraphicFramePr>
        <p:xfrm>
          <a:off x="755650" y="1628775"/>
          <a:ext cx="6638636" cy="3725636"/>
        </p:xfrm>
        <a:graphic>
          <a:graphicData uri="http://schemas.openxmlformats.org/presentationml/2006/ole">
            <mc:AlternateContent xmlns:mc="http://schemas.openxmlformats.org/markup-compatibility/2006">
              <mc:Choice xmlns:v="urn:schemas-microsoft-com:vml" Requires="v">
                <p:oleObj spid="_x0000_s1033" name="Document" r:id="rId3" imgW="5486400" imgH="2903400" progId="Word.Document.8">
                  <p:embed/>
                </p:oleObj>
              </mc:Choice>
              <mc:Fallback>
                <p:oleObj name="Document" r:id="rId3" imgW="5486400" imgH="29034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16612" r="7758"/>
                      <a:stretch>
                        <a:fillRect/>
                      </a:stretch>
                    </p:blipFill>
                    <p:spPr bwMode="auto">
                      <a:xfrm>
                        <a:off x="755650" y="1628775"/>
                        <a:ext cx="6638636" cy="372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6116" name="Text Box 4"/>
          <p:cNvSpPr txBox="1">
            <a:spLocks noChangeArrowheads="1"/>
          </p:cNvSpPr>
          <p:nvPr/>
        </p:nvSpPr>
        <p:spPr bwMode="auto">
          <a:xfrm>
            <a:off x="6958061" y="6252483"/>
            <a:ext cx="2104981" cy="416185"/>
          </a:xfrm>
          <a:prstGeom prst="rect">
            <a:avLst/>
          </a:prstGeom>
          <a:noFill/>
          <a:ln w="15875">
            <a:noFill/>
            <a:miter lim="800000"/>
            <a:headEnd/>
            <a:tailEnd/>
          </a:ln>
          <a:effectLst/>
        </p:spPr>
        <p:txBody>
          <a:bodyPr wrap="none" lIns="53680" tIns="53680" rIns="53680" bIns="53680">
            <a:spAutoFit/>
          </a:bodyPr>
          <a:lstStyle/>
          <a:p>
            <a:r>
              <a:rPr lang="en-US" i="1"/>
              <a:t>Heintz et al 2001</a:t>
            </a:r>
            <a:endParaRPr lang="en-US"/>
          </a:p>
        </p:txBody>
      </p:sp>
      <p:sp>
        <p:nvSpPr>
          <p:cNvPr id="346117" name="Line 5"/>
          <p:cNvSpPr>
            <a:spLocks noChangeShapeType="1"/>
          </p:cNvSpPr>
          <p:nvPr/>
        </p:nvSpPr>
        <p:spPr bwMode="auto">
          <a:xfrm>
            <a:off x="755650" y="2420888"/>
            <a:ext cx="6711758" cy="0"/>
          </a:xfrm>
          <a:prstGeom prst="line">
            <a:avLst/>
          </a:prstGeom>
          <a:noFill/>
          <a:ln w="38100">
            <a:solidFill>
              <a:schemeClr val="tx2"/>
            </a:solidFill>
            <a:round/>
            <a:headEnd/>
            <a:tailEnd/>
          </a:ln>
          <a:effectLst/>
        </p:spPr>
        <p:txBody>
          <a:bodyPr wrap="none" lIns="53680" tIns="53680" rIns="53680" bIns="53680" anchor="ctr">
            <a:spAutoFit/>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C0BB3C04-C362-44A7-9AF9-F354A35D42AD}" type="slidenum">
              <a:rPr lang="de-CH"/>
              <a:pPr/>
              <a:t>2</a:t>
            </a:fld>
            <a:endParaRPr lang="de-CH"/>
          </a:p>
        </p:txBody>
      </p:sp>
      <p:sp>
        <p:nvSpPr>
          <p:cNvPr id="65543" name="Rectangle 7"/>
          <p:cNvSpPr>
            <a:spLocks noGrp="1" noChangeArrowheads="1"/>
          </p:cNvSpPr>
          <p:nvPr>
            <p:ph type="title"/>
          </p:nvPr>
        </p:nvSpPr>
        <p:spPr>
          <a:xfrm>
            <a:off x="755650" y="476249"/>
            <a:ext cx="5832475" cy="865189"/>
          </a:xfrm>
        </p:spPr>
        <p:txBody>
          <a:bodyPr/>
          <a:lstStyle/>
          <a:p>
            <a:r>
              <a:rPr lang="en-GB" dirty="0" smtClean="0">
                <a:solidFill>
                  <a:srgbClr val="0070C0"/>
                </a:solidFill>
              </a:rPr>
              <a:t>CI definition difficulties</a:t>
            </a:r>
            <a:endParaRPr lang="en-GB" dirty="0">
              <a:solidFill>
                <a:srgbClr val="0070C0"/>
              </a:solidFill>
            </a:endParaRPr>
          </a:p>
        </p:txBody>
      </p:sp>
      <p:sp>
        <p:nvSpPr>
          <p:cNvPr id="65544" name="Rectangle 8"/>
          <p:cNvSpPr>
            <a:spLocks noGrp="1" noChangeArrowheads="1"/>
          </p:cNvSpPr>
          <p:nvPr>
            <p:ph type="body" idx="1"/>
          </p:nvPr>
        </p:nvSpPr>
        <p:spPr/>
        <p:txBody>
          <a:bodyPr/>
          <a:lstStyle/>
          <a:p>
            <a:pPr>
              <a:lnSpc>
                <a:spcPct val="140000"/>
              </a:lnSpc>
            </a:pPr>
            <a:r>
              <a:rPr lang="en-GB" dirty="0" smtClean="0"/>
              <a:t>Interpreting the cancer definition</a:t>
            </a:r>
          </a:p>
          <a:p>
            <a:pPr>
              <a:lnSpc>
                <a:spcPct val="140000"/>
              </a:lnSpc>
            </a:pPr>
            <a:r>
              <a:rPr lang="en-GB" dirty="0" smtClean="0"/>
              <a:t>Transition </a:t>
            </a:r>
            <a:r>
              <a:rPr lang="en-GB" dirty="0"/>
              <a:t>between a pre-malignant condition and established </a:t>
            </a:r>
            <a:r>
              <a:rPr lang="en-GB" dirty="0" smtClean="0"/>
              <a:t>cancer</a:t>
            </a:r>
          </a:p>
          <a:p>
            <a:pPr>
              <a:lnSpc>
                <a:spcPct val="140000"/>
              </a:lnSpc>
            </a:pPr>
            <a:r>
              <a:rPr lang="en-GB" dirty="0" smtClean="0"/>
              <a:t>Whether or not invasion has occurred </a:t>
            </a:r>
            <a:endParaRPr lang="en-GB" dirty="0"/>
          </a:p>
          <a:p>
            <a:pPr>
              <a:lnSpc>
                <a:spcPct val="140000"/>
              </a:lnSpc>
            </a:pPr>
            <a:r>
              <a:rPr lang="en-GB" dirty="0"/>
              <a:t>Whether a neoplasm is benign or </a:t>
            </a:r>
            <a:r>
              <a:rPr lang="en-GB" dirty="0" smtClean="0"/>
              <a:t>malignant</a:t>
            </a:r>
          </a:p>
          <a:p>
            <a:pPr lvl="1">
              <a:lnSpc>
                <a:spcPct val="140000"/>
              </a:lnSpc>
            </a:pPr>
            <a:r>
              <a:rPr lang="en-GB" dirty="0" err="1" smtClean="0"/>
              <a:t>pleomorphism</a:t>
            </a:r>
            <a:endParaRPr lang="en-GB" dirty="0" smtClean="0"/>
          </a:p>
          <a:p>
            <a:pPr lvl="1">
              <a:lnSpc>
                <a:spcPct val="140000"/>
              </a:lnSpc>
            </a:pPr>
            <a:r>
              <a:rPr lang="en-GB" dirty="0" smtClean="0"/>
              <a:t>necrosis</a:t>
            </a:r>
          </a:p>
          <a:p>
            <a:pPr lvl="1">
              <a:lnSpc>
                <a:spcPct val="140000"/>
              </a:lnSpc>
            </a:pPr>
            <a:r>
              <a:rPr lang="en-GB" dirty="0" smtClean="0"/>
              <a:t>mitotic rate</a:t>
            </a:r>
            <a:endParaRPr lang="en-GB" dirty="0"/>
          </a:p>
          <a:p>
            <a:pPr>
              <a:lnSpc>
                <a:spcPct val="140000"/>
              </a:lnSpc>
            </a:pPr>
            <a:r>
              <a:rPr lang="en-GB" dirty="0" smtClean="0"/>
              <a:t>The </a:t>
            </a:r>
            <a:r>
              <a:rPr lang="en-GB" dirty="0"/>
              <a:t>anatomical site of a tumour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55650" y="1628775"/>
          <a:ext cx="7848600" cy="2565400"/>
        </p:xfrm>
        <a:graphic>
          <a:graphicData uri="http://schemas.openxmlformats.org/drawingml/2006/table">
            <a:tbl>
              <a:tblPr firstRow="1" bandRow="1">
                <a:tableStyleId>{4F870FC3-41F4-4639-9F92-194A608F593C}</a:tableStyleId>
              </a:tblPr>
              <a:tblGrid>
                <a:gridCol w="1368078"/>
                <a:gridCol w="2664296"/>
                <a:gridCol w="3816226"/>
              </a:tblGrid>
              <a:tr h="370840">
                <a:tc>
                  <a:txBody>
                    <a:bodyPr/>
                    <a:lstStyle/>
                    <a:p>
                      <a:r>
                        <a:rPr lang="en-GB" dirty="0" smtClean="0"/>
                        <a:t>Stage</a:t>
                      </a:r>
                      <a:endParaRPr lang="en-US" dirty="0"/>
                    </a:p>
                  </a:txBody>
                  <a:tcPr/>
                </a:tc>
                <a:tc>
                  <a:txBody>
                    <a:bodyPr/>
                    <a:lstStyle/>
                    <a:p>
                      <a:r>
                        <a:rPr lang="en-GB" dirty="0" smtClean="0"/>
                        <a:t>FIGO (AJCC, 2002)</a:t>
                      </a:r>
                      <a:endParaRPr lang="en-US" dirty="0"/>
                    </a:p>
                  </a:txBody>
                  <a:tcPr/>
                </a:tc>
                <a:tc>
                  <a:txBody>
                    <a:bodyPr/>
                    <a:lstStyle/>
                    <a:p>
                      <a:r>
                        <a:rPr lang="en-GB" dirty="0" smtClean="0"/>
                        <a:t>FIGO (AJCC,2010)</a:t>
                      </a:r>
                      <a:endParaRPr lang="en-US" dirty="0"/>
                    </a:p>
                  </a:txBody>
                  <a:tcPr/>
                </a:tc>
              </a:tr>
              <a:tr h="370840">
                <a:tc>
                  <a:txBody>
                    <a:bodyPr/>
                    <a:lstStyle/>
                    <a:p>
                      <a:r>
                        <a:rPr lang="en-GB" dirty="0" smtClean="0"/>
                        <a:t>T1A</a:t>
                      </a:r>
                      <a:endParaRPr lang="en-US" dirty="0"/>
                    </a:p>
                  </a:txBody>
                  <a:tcPr/>
                </a:tc>
                <a:tc>
                  <a:txBody>
                    <a:bodyPr/>
                    <a:lstStyle/>
                    <a:p>
                      <a:r>
                        <a:rPr lang="en-GB" dirty="0" smtClean="0"/>
                        <a:t>Limited to </a:t>
                      </a:r>
                      <a:r>
                        <a:rPr lang="en-GB" dirty="0" err="1" smtClean="0"/>
                        <a:t>endometrium</a:t>
                      </a:r>
                      <a:endParaRPr lang="en-US" dirty="0"/>
                    </a:p>
                  </a:txBody>
                  <a:tcPr/>
                </a:tc>
                <a:tc>
                  <a:txBody>
                    <a:bodyPr/>
                    <a:lstStyle/>
                    <a:p>
                      <a:r>
                        <a:rPr lang="en-GB" dirty="0" smtClean="0"/>
                        <a:t>Limited to </a:t>
                      </a:r>
                      <a:r>
                        <a:rPr lang="en-GB" dirty="0" err="1" smtClean="0"/>
                        <a:t>endometrium</a:t>
                      </a:r>
                      <a:r>
                        <a:rPr lang="en-GB" dirty="0" smtClean="0"/>
                        <a:t> or invades less than one-half of </a:t>
                      </a:r>
                      <a:r>
                        <a:rPr lang="en-GB" dirty="0" err="1" smtClean="0"/>
                        <a:t>myometrium</a:t>
                      </a:r>
                      <a:endParaRPr lang="en-US" dirty="0"/>
                    </a:p>
                  </a:txBody>
                  <a:tcPr/>
                </a:tc>
              </a:tr>
              <a:tr h="370840">
                <a:tc>
                  <a:txBody>
                    <a:bodyPr/>
                    <a:lstStyle/>
                    <a:p>
                      <a:r>
                        <a:rPr lang="en-GB" dirty="0" smtClean="0"/>
                        <a:t>T1B</a:t>
                      </a:r>
                      <a:endParaRPr lang="en-US" dirty="0"/>
                    </a:p>
                  </a:txBody>
                  <a:tcPr/>
                </a:tc>
                <a:tc>
                  <a:txBody>
                    <a:bodyPr/>
                    <a:lstStyle/>
                    <a:p>
                      <a:r>
                        <a:rPr lang="en-GB" dirty="0" smtClean="0"/>
                        <a:t>Invades less than one-half of </a:t>
                      </a:r>
                      <a:r>
                        <a:rPr lang="en-GB" dirty="0" err="1" smtClean="0"/>
                        <a:t>myometrium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Invades one-half or more of </a:t>
                      </a:r>
                      <a:r>
                        <a:rPr lang="en-GB" dirty="0" err="1" smtClean="0"/>
                        <a:t>myometrium</a:t>
                      </a:r>
                      <a:endParaRPr lang="en-US" dirty="0" smtClean="0"/>
                    </a:p>
                    <a:p>
                      <a:endParaRPr lang="en-US" dirty="0"/>
                    </a:p>
                  </a:txBody>
                  <a:tcPr/>
                </a:tc>
              </a:tr>
              <a:tr h="370840">
                <a:tc>
                  <a:txBody>
                    <a:bodyPr/>
                    <a:lstStyle/>
                    <a:p>
                      <a:r>
                        <a:rPr lang="en-GB" dirty="0" smtClean="0"/>
                        <a:t>T1C</a:t>
                      </a:r>
                      <a:endParaRPr lang="en-US" dirty="0"/>
                    </a:p>
                  </a:txBody>
                  <a:tcPr/>
                </a:tc>
                <a:tc>
                  <a:txBody>
                    <a:bodyPr/>
                    <a:lstStyle/>
                    <a:p>
                      <a:r>
                        <a:rPr lang="en-GB" dirty="0" smtClean="0"/>
                        <a:t>Invades one-half or more of </a:t>
                      </a:r>
                      <a:r>
                        <a:rPr lang="en-GB" dirty="0" err="1" smtClean="0"/>
                        <a:t>myometrium</a:t>
                      </a:r>
                      <a:endParaRPr lang="en-US" dirty="0"/>
                    </a:p>
                  </a:txBody>
                  <a:tcPr/>
                </a:tc>
                <a:tc>
                  <a:txBody>
                    <a:bodyPr/>
                    <a:lstStyle/>
                    <a:p>
                      <a:r>
                        <a:rPr lang="en-GB" dirty="0" smtClean="0"/>
                        <a:t>            -</a:t>
                      </a:r>
                      <a:endParaRPr lang="en-US" dirty="0"/>
                    </a:p>
                  </a:txBody>
                  <a:tcPr/>
                </a:tc>
              </a:tr>
            </a:tbl>
          </a:graphicData>
        </a:graphic>
      </p:graphicFrame>
      <p:sp>
        <p:nvSpPr>
          <p:cNvPr id="3" name="Slide Number Placeholder 2"/>
          <p:cNvSpPr>
            <a:spLocks noGrp="1"/>
          </p:cNvSpPr>
          <p:nvPr>
            <p:ph type="sldNum" sz="quarter" idx="11"/>
          </p:nvPr>
        </p:nvSpPr>
        <p:spPr/>
        <p:txBody>
          <a:bodyPr/>
          <a:lstStyle/>
          <a:p>
            <a:fld id="{8E9F59B9-8094-4618-B073-21DD649DF751}" type="slidenum">
              <a:rPr lang="en-GB" smtClean="0"/>
              <a:pPr/>
              <a:t>20</a:t>
            </a:fld>
            <a:endParaRPr lang="en-GB" dirty="0"/>
          </a:p>
        </p:txBody>
      </p:sp>
      <p:sp>
        <p:nvSpPr>
          <p:cNvPr id="4" name="Title 3"/>
          <p:cNvSpPr>
            <a:spLocks noGrp="1"/>
          </p:cNvSpPr>
          <p:nvPr>
            <p:ph type="title"/>
          </p:nvPr>
        </p:nvSpPr>
        <p:spPr/>
        <p:txBody>
          <a:bodyPr/>
          <a:lstStyle/>
          <a:p>
            <a:r>
              <a:rPr lang="en-GB" dirty="0" smtClean="0"/>
              <a:t>Endometrial carcinoma:</a:t>
            </a:r>
            <a:br>
              <a:rPr lang="en-GB" dirty="0" smtClean="0"/>
            </a:br>
            <a:r>
              <a:rPr lang="en-GB" dirty="0" smtClean="0"/>
              <a:t>stage 1 (confined to corpus uteri)</a:t>
            </a:r>
            <a:endParaRPr lang="en-US" dirty="0"/>
          </a:p>
        </p:txBody>
      </p:sp>
      <p:sp>
        <p:nvSpPr>
          <p:cNvPr id="6" name="TextBox 5"/>
          <p:cNvSpPr txBox="1"/>
          <p:nvPr/>
        </p:nvSpPr>
        <p:spPr>
          <a:xfrm>
            <a:off x="827584" y="4797152"/>
            <a:ext cx="7511736" cy="646331"/>
          </a:xfrm>
          <a:prstGeom prst="rect">
            <a:avLst/>
          </a:prstGeom>
          <a:noFill/>
        </p:spPr>
        <p:txBody>
          <a:bodyPr wrap="none" rtlCol="0">
            <a:spAutoFit/>
          </a:bodyPr>
          <a:lstStyle/>
          <a:p>
            <a:r>
              <a:rPr lang="en-GB" i="1" dirty="0" smtClean="0">
                <a:latin typeface="SwissReSans" pitchFamily="34" charset="0"/>
              </a:rPr>
              <a:t>In the absence of </a:t>
            </a:r>
            <a:r>
              <a:rPr lang="en-GB" i="1" dirty="0" err="1" smtClean="0">
                <a:latin typeface="SwissReSans" pitchFamily="34" charset="0"/>
              </a:rPr>
              <a:t>myometrial</a:t>
            </a:r>
            <a:r>
              <a:rPr lang="en-GB" i="1" dirty="0" smtClean="0">
                <a:latin typeface="SwissReSans" pitchFamily="34" charset="0"/>
              </a:rPr>
              <a:t> invasion, it may be difficult to distinguish </a:t>
            </a:r>
          </a:p>
          <a:p>
            <a:r>
              <a:rPr lang="en-GB" i="1" dirty="0" smtClean="0">
                <a:latin typeface="SwissReSans" pitchFamily="34" charset="0"/>
              </a:rPr>
              <a:t>between </a:t>
            </a:r>
            <a:r>
              <a:rPr lang="en-GB" i="1" u="sng" dirty="0" smtClean="0">
                <a:latin typeface="SwissReSans" pitchFamily="34" charset="0"/>
              </a:rPr>
              <a:t>endometrial hyperplasia </a:t>
            </a:r>
            <a:r>
              <a:rPr lang="en-GB" i="1" dirty="0" smtClean="0">
                <a:latin typeface="SwissReSans" pitchFamily="34" charset="0"/>
              </a:rPr>
              <a:t>and </a:t>
            </a:r>
            <a:r>
              <a:rPr lang="en-GB" i="1" u="sng" dirty="0" smtClean="0">
                <a:latin typeface="SwissReSans" pitchFamily="34" charset="0"/>
              </a:rPr>
              <a:t>carcinoma</a:t>
            </a:r>
            <a:endParaRPr lang="en-US" i="1" u="sng" dirty="0" err="1" smtClean="0">
              <a:latin typeface="SwissReSan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E238E629-B5FC-47B3-BDC7-A33BD0F6EC6E}" type="slidenum">
              <a:rPr lang="de-CH"/>
              <a:pPr/>
              <a:t>21</a:t>
            </a:fld>
            <a:endParaRPr lang="de-CH"/>
          </a:p>
        </p:txBody>
      </p:sp>
      <p:sp>
        <p:nvSpPr>
          <p:cNvPr id="313347" name="Rectangle 3"/>
          <p:cNvSpPr>
            <a:spLocks noGrp="1" noChangeArrowheads="1"/>
          </p:cNvSpPr>
          <p:nvPr>
            <p:ph type="body" idx="1"/>
          </p:nvPr>
        </p:nvSpPr>
        <p:spPr/>
        <p:txBody>
          <a:bodyPr lIns="91436" tIns="45719" rIns="91436" bIns="45719"/>
          <a:lstStyle/>
          <a:p>
            <a:pPr marL="78905" indent="-6576" defTabSz="757489">
              <a:lnSpc>
                <a:spcPct val="70000"/>
              </a:lnSpc>
              <a:buNone/>
              <a:tabLst>
                <a:tab pos="1972628" algn="l"/>
                <a:tab pos="4650141" algn="l"/>
              </a:tabLst>
            </a:pPr>
            <a:r>
              <a:rPr lang="en-GB" b="1" dirty="0" err="1"/>
              <a:t>Papanicolaou’s</a:t>
            </a:r>
            <a:r>
              <a:rPr lang="en-GB" b="1" dirty="0"/>
              <a:t> 		FIGO </a:t>
            </a:r>
            <a:r>
              <a:rPr lang="en-GB" b="1" baseline="30000" dirty="0"/>
              <a:t>(1) </a:t>
            </a:r>
            <a:r>
              <a:rPr lang="en-GB" b="1" dirty="0"/>
              <a:t> </a:t>
            </a:r>
          </a:p>
          <a:p>
            <a:pPr marL="78905" indent="-6576" defTabSz="757489">
              <a:lnSpc>
                <a:spcPct val="70000"/>
              </a:lnSpc>
              <a:buNone/>
              <a:tabLst>
                <a:tab pos="1972628" algn="l"/>
                <a:tab pos="4650141" algn="l"/>
              </a:tabLst>
            </a:pPr>
            <a:r>
              <a:rPr lang="en-GB" b="1" dirty="0"/>
              <a:t>Test	Histology	and WHO </a:t>
            </a:r>
            <a:r>
              <a:rPr lang="en-GB" b="1" baseline="30000" dirty="0"/>
              <a:t>(2)</a:t>
            </a:r>
          </a:p>
          <a:p>
            <a:pPr marL="78905" indent="-6576" defTabSz="757489">
              <a:lnSpc>
                <a:spcPct val="70000"/>
              </a:lnSpc>
              <a:buNone/>
              <a:tabLst>
                <a:tab pos="1972628" algn="l"/>
                <a:tab pos="4650141" algn="l"/>
              </a:tabLst>
            </a:pPr>
            <a:r>
              <a:rPr lang="en-GB" dirty="0"/>
              <a:t>I	Normal	</a:t>
            </a:r>
            <a:r>
              <a:rPr lang="en-GB" dirty="0" err="1"/>
              <a:t>Normal</a:t>
            </a:r>
            <a:endParaRPr lang="en-GB" dirty="0"/>
          </a:p>
          <a:p>
            <a:pPr marL="78905" indent="-6576" defTabSz="757489">
              <a:lnSpc>
                <a:spcPct val="70000"/>
              </a:lnSpc>
              <a:buNone/>
              <a:tabLst>
                <a:tab pos="1972628" algn="l"/>
                <a:tab pos="4650141" algn="l"/>
              </a:tabLst>
            </a:pPr>
            <a:r>
              <a:rPr lang="en-GB" dirty="0"/>
              <a:t>II	Mild dysplasia	CIN I</a:t>
            </a:r>
          </a:p>
          <a:p>
            <a:pPr marL="78905" indent="-6576" defTabSz="757489">
              <a:lnSpc>
                <a:spcPct val="70000"/>
              </a:lnSpc>
              <a:buNone/>
              <a:tabLst>
                <a:tab pos="1972628" algn="l"/>
                <a:tab pos="4650141" algn="l"/>
              </a:tabLst>
            </a:pPr>
            <a:r>
              <a:rPr lang="en-GB" dirty="0"/>
              <a:t>III	Moderate dysplasia	CIN II</a:t>
            </a:r>
          </a:p>
          <a:p>
            <a:pPr marL="78905" indent="-6576" defTabSz="757489">
              <a:lnSpc>
                <a:spcPct val="70000"/>
              </a:lnSpc>
              <a:buNone/>
              <a:tabLst>
                <a:tab pos="1972628" algn="l"/>
                <a:tab pos="4650141" algn="l"/>
              </a:tabLst>
            </a:pPr>
            <a:r>
              <a:rPr lang="en-GB" dirty="0"/>
              <a:t>IV	Severe dysplasia</a:t>
            </a:r>
          </a:p>
          <a:p>
            <a:pPr marL="78905" indent="-6576" defTabSz="757489">
              <a:lnSpc>
                <a:spcPct val="70000"/>
              </a:lnSpc>
              <a:buNone/>
              <a:tabLst>
                <a:tab pos="1972628" algn="l"/>
                <a:tab pos="4650141" algn="l"/>
              </a:tabLst>
            </a:pPr>
            <a:r>
              <a:rPr lang="en-GB" dirty="0"/>
              <a:t>		Carcinoma </a:t>
            </a:r>
            <a:r>
              <a:rPr lang="en-GB" i="1" dirty="0"/>
              <a:t>in situ</a:t>
            </a:r>
            <a:r>
              <a:rPr lang="en-GB" dirty="0"/>
              <a:t>	CIN III</a:t>
            </a:r>
          </a:p>
          <a:p>
            <a:pPr marL="78905" indent="-6576" defTabSz="757489">
              <a:lnSpc>
                <a:spcPct val="70000"/>
              </a:lnSpc>
              <a:spcAft>
                <a:spcPct val="40000"/>
              </a:spcAft>
              <a:buNone/>
              <a:tabLst>
                <a:tab pos="1972628" algn="l"/>
                <a:tab pos="4650141" algn="l"/>
              </a:tabLst>
            </a:pPr>
            <a:r>
              <a:rPr lang="en-GB" dirty="0"/>
              <a:t>V	Invasive carcinoma	</a:t>
            </a:r>
            <a:r>
              <a:rPr lang="en-GB" dirty="0" err="1"/>
              <a:t>Carcinoma</a:t>
            </a:r>
            <a:endParaRPr lang="en-GB" sz="1200" baseline="30000" dirty="0"/>
          </a:p>
          <a:p>
            <a:pPr marL="78905" indent="-6576" defTabSz="757489">
              <a:lnSpc>
                <a:spcPct val="70000"/>
              </a:lnSpc>
              <a:buNone/>
              <a:tabLst>
                <a:tab pos="1972628" algn="l"/>
                <a:tab pos="4650141" algn="l"/>
              </a:tabLst>
            </a:pPr>
            <a:endParaRPr lang="en-GB" sz="1200" dirty="0"/>
          </a:p>
          <a:p>
            <a:pPr marL="78905" indent="-6576" defTabSz="757489">
              <a:lnSpc>
                <a:spcPct val="70000"/>
              </a:lnSpc>
              <a:buNone/>
              <a:tabLst>
                <a:tab pos="1972628" algn="l"/>
                <a:tab pos="4650141" algn="l"/>
              </a:tabLst>
            </a:pPr>
            <a:r>
              <a:rPr lang="en-GB" sz="1200" baseline="30000" dirty="0" smtClean="0"/>
              <a:t/>
            </a:r>
            <a:br>
              <a:rPr lang="en-GB" sz="1200" baseline="30000" dirty="0" smtClean="0"/>
            </a:br>
            <a:r>
              <a:rPr lang="en-GB" sz="1200" baseline="30000" dirty="0" smtClean="0"/>
              <a:t/>
            </a:r>
            <a:br>
              <a:rPr lang="en-GB" sz="1200" baseline="30000" dirty="0" smtClean="0"/>
            </a:br>
            <a:r>
              <a:rPr lang="en-GB" sz="1200" baseline="30000" dirty="0" smtClean="0"/>
              <a:t/>
            </a:r>
            <a:br>
              <a:rPr lang="en-GB" sz="1200" baseline="30000" dirty="0" smtClean="0"/>
            </a:br>
            <a:r>
              <a:rPr lang="en-GB" sz="1200" baseline="30000" dirty="0" smtClean="0"/>
              <a:t/>
            </a:r>
            <a:br>
              <a:rPr lang="en-GB" sz="1200" baseline="30000" dirty="0" smtClean="0"/>
            </a:br>
            <a:r>
              <a:rPr lang="en-GB" sz="1200" baseline="30000" dirty="0" smtClean="0"/>
              <a:t/>
            </a:r>
            <a:br>
              <a:rPr lang="en-GB" sz="1200" baseline="30000" dirty="0" smtClean="0"/>
            </a:br>
            <a:r>
              <a:rPr lang="en-GB" sz="1200" baseline="30000" dirty="0" smtClean="0"/>
              <a:t/>
            </a:r>
            <a:br>
              <a:rPr lang="en-GB" sz="1200" baseline="30000" dirty="0" smtClean="0"/>
            </a:br>
            <a:r>
              <a:rPr lang="en-GB" sz="1200" baseline="30000" dirty="0" smtClean="0"/>
              <a:t/>
            </a:r>
            <a:br>
              <a:rPr lang="en-GB" sz="1200" baseline="30000" dirty="0" smtClean="0"/>
            </a:br>
            <a:r>
              <a:rPr lang="en-GB" sz="1200" baseline="30000" dirty="0" smtClean="0"/>
              <a:t>(1)</a:t>
            </a:r>
            <a:r>
              <a:rPr lang="en-GB" sz="1200" dirty="0" smtClean="0"/>
              <a:t> </a:t>
            </a:r>
            <a:r>
              <a:rPr lang="en-GB" sz="1200" dirty="0" err="1" smtClean="0"/>
              <a:t>Fédération</a:t>
            </a:r>
            <a:r>
              <a:rPr lang="en-GB" sz="1200" dirty="0" smtClean="0"/>
              <a:t> </a:t>
            </a:r>
            <a:r>
              <a:rPr lang="en-GB" sz="1200" dirty="0" err="1" smtClean="0"/>
              <a:t>Internationale</a:t>
            </a:r>
            <a:r>
              <a:rPr lang="en-GB" sz="1200" dirty="0" smtClean="0"/>
              <a:t> de </a:t>
            </a:r>
            <a:r>
              <a:rPr lang="en-GB" sz="1200" dirty="0" err="1" smtClean="0"/>
              <a:t>Gynécolgie</a:t>
            </a:r>
            <a:r>
              <a:rPr lang="en-GB" sz="1200" dirty="0" smtClean="0"/>
              <a:t> et </a:t>
            </a:r>
            <a:r>
              <a:rPr lang="en-GB" sz="1200" dirty="0" err="1" smtClean="0"/>
              <a:t>d’Obstétrique</a:t>
            </a:r>
            <a:endParaRPr lang="en-GB" sz="1200" dirty="0" smtClean="0"/>
          </a:p>
          <a:p>
            <a:pPr marL="78905" indent="-6576" defTabSz="757489">
              <a:lnSpc>
                <a:spcPct val="70000"/>
              </a:lnSpc>
              <a:buNone/>
              <a:tabLst>
                <a:tab pos="1972628" algn="l"/>
                <a:tab pos="4650141" algn="l"/>
              </a:tabLst>
            </a:pPr>
            <a:r>
              <a:rPr lang="en-GB" sz="1200" baseline="30000" dirty="0" smtClean="0"/>
              <a:t>(2)</a:t>
            </a:r>
            <a:r>
              <a:rPr lang="en-GB" sz="1200" dirty="0" smtClean="0"/>
              <a:t> World Health Organisation</a:t>
            </a:r>
          </a:p>
        </p:txBody>
      </p:sp>
      <p:sp>
        <p:nvSpPr>
          <p:cNvPr id="5" name="Title 4"/>
          <p:cNvSpPr>
            <a:spLocks noGrp="1"/>
          </p:cNvSpPr>
          <p:nvPr>
            <p:ph type="title"/>
          </p:nvPr>
        </p:nvSpPr>
        <p:spPr/>
        <p:txBody>
          <a:bodyPr/>
          <a:lstStyle/>
          <a:p>
            <a:r>
              <a:rPr lang="en-GB" dirty="0" smtClean="0"/>
              <a:t>Cervical cytology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de-CH"/>
              <a:t>Page </a:t>
            </a:r>
            <a:fld id="{853C8CBB-B80D-4FDF-AF5E-EF50C10F7B4C}" type="slidenum">
              <a:rPr lang="de-CH"/>
              <a:pPr/>
              <a:t>22</a:t>
            </a:fld>
            <a:endParaRPr lang="de-CH"/>
          </a:p>
        </p:txBody>
      </p:sp>
      <p:sp>
        <p:nvSpPr>
          <p:cNvPr id="274434" name="Rectangle 2"/>
          <p:cNvSpPr>
            <a:spLocks noGrp="1" noChangeArrowheads="1"/>
          </p:cNvSpPr>
          <p:nvPr>
            <p:ph type="title"/>
          </p:nvPr>
        </p:nvSpPr>
        <p:spPr>
          <a:xfrm>
            <a:off x="755651" y="492579"/>
            <a:ext cx="7803380" cy="848859"/>
          </a:xfrm>
          <a:noFill/>
        </p:spPr>
        <p:txBody>
          <a:bodyPr lIns="91436" tIns="45719" rIns="91436" bIns="45719" anchor="t"/>
          <a:lstStyle/>
          <a:p>
            <a:r>
              <a:rPr lang="en-GB" sz="2300" dirty="0"/>
              <a:t>Cervical dysplasia: </a:t>
            </a:r>
            <a:r>
              <a:rPr lang="en-GB" sz="2300" dirty="0" err="1"/>
              <a:t>interobserver</a:t>
            </a:r>
            <a:r>
              <a:rPr lang="en-GB" sz="2300" dirty="0"/>
              <a:t/>
            </a:r>
            <a:br>
              <a:rPr lang="en-GB" sz="2300" dirty="0"/>
            </a:br>
            <a:r>
              <a:rPr lang="en-GB" sz="2300" dirty="0"/>
              <a:t>variation in </a:t>
            </a:r>
            <a:r>
              <a:rPr lang="en-GB" sz="2300" dirty="0" err="1"/>
              <a:t>histopathological</a:t>
            </a:r>
            <a:r>
              <a:rPr lang="en-GB" sz="2300" dirty="0"/>
              <a:t> grading</a:t>
            </a:r>
          </a:p>
        </p:txBody>
      </p:sp>
      <p:sp>
        <p:nvSpPr>
          <p:cNvPr id="274435" name="Rectangle 3"/>
          <p:cNvSpPr>
            <a:spLocks noGrp="1" noChangeArrowheads="1"/>
          </p:cNvSpPr>
          <p:nvPr>
            <p:ph type="body" idx="1"/>
          </p:nvPr>
        </p:nvSpPr>
        <p:spPr>
          <a:xfrm>
            <a:off x="755650" y="1628775"/>
            <a:ext cx="7327515" cy="3592286"/>
          </a:xfrm>
        </p:spPr>
        <p:txBody>
          <a:bodyPr lIns="91436" tIns="45719" rIns="91436" bIns="45719"/>
          <a:lstStyle/>
          <a:p>
            <a:pPr marL="88111" indent="-2630" defTabSz="757489">
              <a:buNone/>
              <a:tabLst>
                <a:tab pos="2051533" algn="r"/>
                <a:tab pos="2926065" algn="r"/>
                <a:tab pos="4188546" algn="r"/>
                <a:tab pos="5293218" algn="r"/>
                <a:tab pos="6154598" algn="r"/>
              </a:tabLst>
            </a:pPr>
            <a:r>
              <a:rPr lang="en-GB" dirty="0"/>
              <a:t>Pathologist  	None	Mild	Moderate	Severe	</a:t>
            </a:r>
            <a:r>
              <a:rPr lang="en-GB" dirty="0" err="1"/>
              <a:t>cis</a:t>
            </a:r>
            <a:endParaRPr lang="en-GB" dirty="0"/>
          </a:p>
          <a:p>
            <a:pPr marL="88111" indent="-2630" defTabSz="757489">
              <a:buNone/>
              <a:tabLst>
                <a:tab pos="2051533" algn="r"/>
                <a:tab pos="2926065" algn="r"/>
                <a:tab pos="4188546" algn="r"/>
                <a:tab pos="5293218" algn="r"/>
                <a:tab pos="6154598" algn="r"/>
              </a:tabLst>
            </a:pPr>
            <a:r>
              <a:rPr lang="en-GB" dirty="0"/>
              <a:t>A	3%	24%	41%	28%	5%</a:t>
            </a:r>
          </a:p>
          <a:p>
            <a:pPr marL="88111" indent="-2630" defTabSz="757489">
              <a:buNone/>
              <a:tabLst>
                <a:tab pos="2051533" algn="r"/>
                <a:tab pos="2926065" algn="r"/>
                <a:tab pos="4188546" algn="r"/>
                <a:tab pos="5293218" algn="r"/>
                <a:tab pos="6154598" algn="r"/>
              </a:tabLst>
            </a:pPr>
            <a:r>
              <a:rPr lang="en-GB" dirty="0"/>
              <a:t>B	5%	32%	32%	29%	2%</a:t>
            </a:r>
          </a:p>
          <a:p>
            <a:pPr marL="88111" indent="-2630" defTabSz="757489">
              <a:buNone/>
              <a:tabLst>
                <a:tab pos="2051533" algn="r"/>
                <a:tab pos="2926065" algn="r"/>
                <a:tab pos="4188546" algn="r"/>
                <a:tab pos="5293218" algn="r"/>
                <a:tab pos="6154598" algn="r"/>
              </a:tabLst>
            </a:pPr>
            <a:r>
              <a:rPr lang="en-GB" dirty="0"/>
              <a:t>C	7%	25%	49%	18%	2%</a:t>
            </a:r>
          </a:p>
          <a:p>
            <a:pPr marL="88111" indent="-2630" defTabSz="757489">
              <a:buNone/>
              <a:tabLst>
                <a:tab pos="2051533" algn="r"/>
                <a:tab pos="2926065" algn="r"/>
                <a:tab pos="4188546" algn="r"/>
                <a:tab pos="5293218" algn="r"/>
                <a:tab pos="6154598" algn="r"/>
              </a:tabLst>
            </a:pPr>
            <a:r>
              <a:rPr lang="en-GB" dirty="0"/>
              <a:t>D	2%	25%	29%	36%	9%</a:t>
            </a:r>
          </a:p>
        </p:txBody>
      </p:sp>
      <p:sp>
        <p:nvSpPr>
          <p:cNvPr id="274436" name="Line 4"/>
          <p:cNvSpPr>
            <a:spLocks noChangeShapeType="1"/>
          </p:cNvSpPr>
          <p:nvPr/>
        </p:nvSpPr>
        <p:spPr bwMode="auto">
          <a:xfrm>
            <a:off x="899592" y="2060848"/>
            <a:ext cx="6074192" cy="0"/>
          </a:xfrm>
          <a:prstGeom prst="line">
            <a:avLst/>
          </a:prstGeom>
          <a:noFill/>
          <a:ln w="38100">
            <a:solidFill>
              <a:schemeClr val="folHlink"/>
            </a:solidFill>
            <a:round/>
            <a:headEnd/>
            <a:tailEnd/>
          </a:ln>
          <a:effectLst/>
        </p:spPr>
        <p:txBody>
          <a:bodyPr wrap="none" lIns="75749" tIns="37874" rIns="75749" bIns="37874" anchor="ctr"/>
          <a:lstStyle/>
          <a:p>
            <a:endParaRPr lang="en-GB"/>
          </a:p>
        </p:txBody>
      </p:sp>
      <p:sp>
        <p:nvSpPr>
          <p:cNvPr id="274437" name="Text Box 5"/>
          <p:cNvSpPr txBox="1">
            <a:spLocks noChangeArrowheads="1"/>
          </p:cNvSpPr>
          <p:nvPr/>
        </p:nvSpPr>
        <p:spPr bwMode="auto">
          <a:xfrm>
            <a:off x="2339752" y="4797152"/>
            <a:ext cx="5570748" cy="400108"/>
          </a:xfrm>
          <a:prstGeom prst="rect">
            <a:avLst/>
          </a:prstGeom>
          <a:noFill/>
          <a:ln w="9525">
            <a:noFill/>
            <a:miter lim="800000"/>
            <a:headEnd/>
            <a:tailEnd/>
          </a:ln>
          <a:effectLst/>
        </p:spPr>
        <p:txBody>
          <a:bodyPr wrap="none" lIns="91436" tIns="45719" rIns="91436" bIns="45719" anchor="ctr">
            <a:spAutoFit/>
          </a:bodyPr>
          <a:lstStyle/>
          <a:p>
            <a:pPr defTabSz="913984">
              <a:buClrTx/>
              <a:buSzTx/>
            </a:pPr>
            <a:r>
              <a:rPr lang="en-GB" i="1" dirty="0">
                <a:latin typeface="Univers" pitchFamily="34" charset="0"/>
              </a:rPr>
              <a:t>de Vet et al, J </a:t>
            </a:r>
            <a:r>
              <a:rPr lang="en-GB" i="1" dirty="0" err="1">
                <a:latin typeface="Univers" pitchFamily="34" charset="0"/>
              </a:rPr>
              <a:t>Clin</a:t>
            </a:r>
            <a:r>
              <a:rPr lang="en-GB" i="1" dirty="0">
                <a:latin typeface="Univers" pitchFamily="34" charset="0"/>
              </a:rPr>
              <a:t> </a:t>
            </a:r>
            <a:r>
              <a:rPr lang="en-GB" i="1" dirty="0" err="1">
                <a:latin typeface="Univers" pitchFamily="34" charset="0"/>
              </a:rPr>
              <a:t>Epidemiol</a:t>
            </a:r>
            <a:r>
              <a:rPr lang="en-GB" i="1" dirty="0">
                <a:latin typeface="Univers" pitchFamily="34" charset="0"/>
              </a:rPr>
              <a:t> 1990; 43:1395</a:t>
            </a:r>
            <a:endParaRPr lang="en-GB" i="1" dirty="0">
              <a:solidFill>
                <a:schemeClr val="tx1"/>
              </a:solidFill>
              <a:latin typeface="Univer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ee full size image">
            <a:hlinkClick r:id="rId2"/>
          </p:cNvPr>
          <p:cNvPicPr>
            <a:picLocks noGrp="1" noChangeAspect="1" noChangeArrowheads="1"/>
          </p:cNvPicPr>
          <p:nvPr>
            <p:ph type="pic" idx="1"/>
          </p:nvPr>
        </p:nvPicPr>
        <p:blipFill>
          <a:blip r:embed="rId3" cstate="print"/>
          <a:srcRect l="12730" r="12730"/>
          <a:stretch>
            <a:fillRect/>
          </a:stretch>
        </p:blipFill>
        <p:spPr bwMode="auto">
          <a:prstGeom prst="rect">
            <a:avLst/>
          </a:prstGeom>
          <a:noFill/>
        </p:spPr>
      </p:pic>
      <p:sp>
        <p:nvSpPr>
          <p:cNvPr id="6" name="TextBox 5"/>
          <p:cNvSpPr txBox="1"/>
          <p:nvPr/>
        </p:nvSpPr>
        <p:spPr>
          <a:xfrm>
            <a:off x="755650" y="1628775"/>
            <a:ext cx="6048375" cy="1368178"/>
          </a:xfrm>
          <a:prstGeom prst="rect">
            <a:avLst/>
          </a:prstGeom>
          <a:noFill/>
        </p:spPr>
        <p:txBody>
          <a:bodyPr wrap="square" lIns="0" tIns="0" rIns="0" bIns="0" rtlCol="0">
            <a:noAutofit/>
          </a:bodyPr>
          <a:lstStyle/>
          <a:p>
            <a:r>
              <a:rPr lang="en-GB" sz="3200" smtClean="0">
                <a:solidFill>
                  <a:srgbClr val="FFFFFF"/>
                </a:solidFill>
                <a:latin typeface="SwissReSans" pitchFamily="34" charset="0"/>
              </a:rPr>
              <a:t>Edit and position</a:t>
            </a:r>
            <a:br>
              <a:rPr lang="en-GB" sz="3200" smtClean="0">
                <a:solidFill>
                  <a:srgbClr val="FFFFFF"/>
                </a:solidFill>
                <a:latin typeface="SwissReSans" pitchFamily="34" charset="0"/>
              </a:rPr>
            </a:br>
            <a:r>
              <a:rPr lang="en-GB" sz="3200" smtClean="0">
                <a:solidFill>
                  <a:srgbClr val="FFFFFF"/>
                </a:solidFill>
                <a:latin typeface="SwissReSans" pitchFamily="34" charset="0"/>
              </a:rPr>
              <a:t>this text.</a:t>
            </a:r>
            <a:endParaRPr lang="en-GB" sz="3200" dirty="0" err="1" smtClean="0">
              <a:solidFill>
                <a:srgbClr val="FFFFFF"/>
              </a:solidFill>
              <a:latin typeface="SwissReSans" pitchFamily="34" charset="0"/>
            </a:endParaRPr>
          </a:p>
        </p:txBody>
      </p:sp>
      <p:sp>
        <p:nvSpPr>
          <p:cNvPr id="4" name="Slide Number Placeholder 3"/>
          <p:cNvSpPr>
            <a:spLocks noGrp="1"/>
          </p:cNvSpPr>
          <p:nvPr>
            <p:ph type="sldNum" sz="quarter" idx="11"/>
          </p:nvPr>
        </p:nvSpPr>
        <p:spPr/>
        <p:txBody>
          <a:bodyPr/>
          <a:lstStyle/>
          <a:p>
            <a:fld id="{8E9F59B9-8094-4618-B073-21DD649DF751}" type="slidenum">
              <a:rPr lang="en-GB" smtClean="0"/>
              <a:pPr/>
              <a:t>23</a:t>
            </a:fld>
            <a:endParaRPr lang="en-GB" dirty="0"/>
          </a:p>
        </p:txBody>
      </p:sp>
      <p:pic>
        <p:nvPicPr>
          <p:cNvPr id="63492" name="Picture 4" descr="http://www.uofmhealth.org/um_docs/healthwise/media/medical/nci/cdr0000630443.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TextBox 6"/>
          <p:cNvSpPr txBox="1"/>
          <p:nvPr/>
        </p:nvSpPr>
        <p:spPr>
          <a:xfrm>
            <a:off x="323528" y="44624"/>
            <a:ext cx="3586238" cy="523220"/>
          </a:xfrm>
          <a:prstGeom prst="rect">
            <a:avLst/>
          </a:prstGeom>
          <a:noFill/>
        </p:spPr>
        <p:txBody>
          <a:bodyPr wrap="none" rtlCol="0">
            <a:spAutoFit/>
          </a:bodyPr>
          <a:lstStyle/>
          <a:p>
            <a:r>
              <a:rPr lang="en-GB" sz="2800" b="1" dirty="0" smtClean="0">
                <a:solidFill>
                  <a:schemeClr val="accent3">
                    <a:lumMod val="60000"/>
                    <a:lumOff val="40000"/>
                  </a:schemeClr>
                </a:solidFill>
                <a:latin typeface="SwissReSans" pitchFamily="34" charset="0"/>
              </a:rPr>
              <a:t>Malignant melanoma</a:t>
            </a:r>
            <a:endParaRPr lang="en-US" sz="2800" b="1" dirty="0" err="1" smtClean="0">
              <a:solidFill>
                <a:schemeClr val="accent3">
                  <a:lumMod val="60000"/>
                  <a:lumOff val="40000"/>
                </a:schemeClr>
              </a:solidFill>
              <a:latin typeface="SwissReSans"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smtClean="0"/>
              <a:t>Mitotic rate has replaced Clark level to define T1 (&lt; 1 mm thick) melanomas</a:t>
            </a:r>
          </a:p>
          <a:p>
            <a:r>
              <a:rPr lang="en-GB" sz="2400" dirty="0" smtClean="0"/>
              <a:t>Life Guide now accommodates both factors</a:t>
            </a:r>
          </a:p>
          <a:p>
            <a:r>
              <a:rPr lang="en-GB" sz="2400" dirty="0" smtClean="0"/>
              <a:t>Revised T1 stage:</a:t>
            </a:r>
          </a:p>
          <a:p>
            <a:endParaRPr lang="en-GB" sz="2400" dirty="0"/>
          </a:p>
        </p:txBody>
      </p:sp>
      <p:sp>
        <p:nvSpPr>
          <p:cNvPr id="5" name="Slide Number Placeholder 4"/>
          <p:cNvSpPr>
            <a:spLocks noGrp="1"/>
          </p:cNvSpPr>
          <p:nvPr>
            <p:ph type="sldNum" sz="quarter" idx="11"/>
          </p:nvPr>
        </p:nvSpPr>
        <p:spPr/>
        <p:txBody>
          <a:bodyPr/>
          <a:lstStyle/>
          <a:p>
            <a:fld id="{D086CB3B-1769-4C39-A427-9330C8A22A4C}" type="slidenum">
              <a:rPr lang="en-GB" smtClean="0"/>
              <a:pPr/>
              <a:t>24</a:t>
            </a:fld>
            <a:endParaRPr lang="en-GB"/>
          </a:p>
        </p:txBody>
      </p:sp>
      <p:sp>
        <p:nvSpPr>
          <p:cNvPr id="2" name="Title 1"/>
          <p:cNvSpPr>
            <a:spLocks noGrp="1"/>
          </p:cNvSpPr>
          <p:nvPr>
            <p:ph type="title"/>
          </p:nvPr>
        </p:nvSpPr>
        <p:spPr/>
        <p:txBody>
          <a:bodyPr/>
          <a:lstStyle/>
          <a:p>
            <a:r>
              <a:rPr lang="en-GB" dirty="0" smtClean="0"/>
              <a:t>Malignant melanoma - staging</a:t>
            </a:r>
            <a:endParaRPr lang="en-GB" dirty="0"/>
          </a:p>
        </p:txBody>
      </p:sp>
      <p:graphicFrame>
        <p:nvGraphicFramePr>
          <p:cNvPr id="4" name="Table 3"/>
          <p:cNvGraphicFramePr>
            <a:graphicFrameLocks noGrp="1"/>
          </p:cNvGraphicFramePr>
          <p:nvPr/>
        </p:nvGraphicFramePr>
        <p:xfrm>
          <a:off x="971600" y="3468608"/>
          <a:ext cx="7344816" cy="2286000"/>
        </p:xfrm>
        <a:graphic>
          <a:graphicData uri="http://schemas.openxmlformats.org/drawingml/2006/table">
            <a:tbl>
              <a:tblPr firstRow="1" bandRow="1">
                <a:tableStyleId>{5C22544A-7EE6-4342-B048-85BDC9FD1C3A}</a:tableStyleId>
              </a:tblPr>
              <a:tblGrid>
                <a:gridCol w="875059"/>
                <a:gridCol w="1352363"/>
                <a:gridCol w="1670567"/>
                <a:gridCol w="3446827"/>
              </a:tblGrid>
              <a:tr h="370840">
                <a:tc>
                  <a:txBody>
                    <a:bodyPr/>
                    <a:lstStyle/>
                    <a:p>
                      <a:r>
                        <a:rPr lang="en-GB" dirty="0" smtClean="0"/>
                        <a:t>Stage</a:t>
                      </a:r>
                      <a:endParaRPr lang="en-US" dirty="0"/>
                    </a:p>
                  </a:txBody>
                  <a:tcPr/>
                </a:tc>
                <a:tc>
                  <a:txBody>
                    <a:bodyPr/>
                    <a:lstStyle/>
                    <a:p>
                      <a:r>
                        <a:rPr lang="en-GB" dirty="0" smtClean="0"/>
                        <a:t>TNM</a:t>
                      </a:r>
                      <a:endParaRPr lang="en-US" dirty="0"/>
                    </a:p>
                  </a:txBody>
                  <a:tcPr/>
                </a:tc>
                <a:tc>
                  <a:txBody>
                    <a:bodyPr/>
                    <a:lstStyle/>
                    <a:p>
                      <a:r>
                        <a:rPr lang="en-GB" dirty="0" err="1" smtClean="0"/>
                        <a:t>Breslow</a:t>
                      </a:r>
                      <a:r>
                        <a:rPr lang="en-GB" dirty="0" smtClean="0"/>
                        <a:t> thickness</a:t>
                      </a:r>
                      <a:endParaRPr lang="en-US" dirty="0"/>
                    </a:p>
                  </a:txBody>
                  <a:tcPr/>
                </a:tc>
                <a:tc>
                  <a:txBody>
                    <a:bodyPr/>
                    <a:lstStyle/>
                    <a:p>
                      <a:r>
                        <a:rPr lang="en-GB" dirty="0" smtClean="0"/>
                        <a:t>Description</a:t>
                      </a:r>
                      <a:endParaRPr lang="en-US" dirty="0"/>
                    </a:p>
                  </a:txBody>
                  <a:tcPr/>
                </a:tc>
              </a:tr>
              <a:tr h="370840">
                <a:tc>
                  <a:txBody>
                    <a:bodyPr/>
                    <a:lstStyle/>
                    <a:p>
                      <a:r>
                        <a:rPr lang="en-GB" sz="1600" dirty="0" smtClean="0"/>
                        <a:t>1A</a:t>
                      </a:r>
                      <a:endParaRPr lang="en-US" sz="1600" dirty="0"/>
                    </a:p>
                  </a:txBody>
                  <a:tcPr/>
                </a:tc>
                <a:tc>
                  <a:txBody>
                    <a:bodyPr/>
                    <a:lstStyle/>
                    <a:p>
                      <a:r>
                        <a:rPr lang="en-GB" sz="1600" dirty="0" smtClean="0"/>
                        <a:t>T1aN0M0</a:t>
                      </a:r>
                      <a:endParaRPr lang="en-US" sz="1600" dirty="0"/>
                    </a:p>
                  </a:txBody>
                  <a:tcPr/>
                </a:tc>
                <a:tc>
                  <a:txBody>
                    <a:bodyPr/>
                    <a:lstStyle/>
                    <a:p>
                      <a:r>
                        <a:rPr lang="en-GB" sz="1600" dirty="0" smtClean="0"/>
                        <a:t>&lt; 1.0 mm</a:t>
                      </a:r>
                      <a:endParaRPr lang="en-US" sz="1600" dirty="0"/>
                    </a:p>
                  </a:txBody>
                  <a:tcPr/>
                </a:tc>
                <a:tc>
                  <a:txBody>
                    <a:bodyPr/>
                    <a:lstStyle/>
                    <a:p>
                      <a:r>
                        <a:rPr lang="en-GB" sz="1600" dirty="0" smtClean="0"/>
                        <a:t>No ulceration </a:t>
                      </a:r>
                      <a:r>
                        <a:rPr lang="en-GB" sz="1600" u="sng" dirty="0" smtClean="0"/>
                        <a:t>and </a:t>
                      </a:r>
                      <a:r>
                        <a:rPr lang="en-GB" sz="1600" dirty="0" smtClean="0"/>
                        <a:t>mitotic rate &lt; 1 per mm</a:t>
                      </a:r>
                      <a:r>
                        <a:rPr lang="en-GB" sz="1600" baseline="30000" dirty="0" smtClean="0"/>
                        <a:t>2</a:t>
                      </a:r>
                      <a:r>
                        <a:rPr lang="en-GB" sz="1600" dirty="0" smtClean="0"/>
                        <a:t> </a:t>
                      </a:r>
                      <a:r>
                        <a:rPr lang="en-GB" sz="1600" u="sng" dirty="0" smtClean="0"/>
                        <a:t>or</a:t>
                      </a:r>
                      <a:r>
                        <a:rPr lang="en-GB" sz="1600" dirty="0" smtClean="0"/>
                        <a:t> Clark level II/III</a:t>
                      </a:r>
                      <a:endParaRPr lang="en-US" sz="1600" dirty="0"/>
                    </a:p>
                  </a:txBody>
                  <a:tcPr/>
                </a:tc>
              </a:tr>
              <a:tr h="370840">
                <a:tc>
                  <a:txBody>
                    <a:bodyPr/>
                    <a:lstStyle/>
                    <a:p>
                      <a:r>
                        <a:rPr lang="en-GB" sz="1600" dirty="0" smtClean="0"/>
                        <a:t>1B</a:t>
                      </a:r>
                      <a:endParaRPr lang="en-US" sz="1600" dirty="0"/>
                    </a:p>
                  </a:txBody>
                  <a:tcPr/>
                </a:tc>
                <a:tc>
                  <a:txBody>
                    <a:bodyPr/>
                    <a:lstStyle/>
                    <a:p>
                      <a:r>
                        <a:rPr lang="en-GB" sz="1600" dirty="0" smtClean="0"/>
                        <a:t>T1bN0M0</a:t>
                      </a:r>
                    </a:p>
                    <a:p>
                      <a:endParaRPr lang="en-GB" sz="1600" dirty="0" smtClean="0"/>
                    </a:p>
                    <a:p>
                      <a:endParaRPr lang="en-GB" sz="1600" dirty="0" smtClean="0"/>
                    </a:p>
                    <a:p>
                      <a:r>
                        <a:rPr lang="en-GB" sz="1600" dirty="0" smtClean="0"/>
                        <a:t>T2N0M0</a:t>
                      </a:r>
                      <a:endParaRPr lang="en-US" sz="1600" dirty="0"/>
                    </a:p>
                  </a:txBody>
                  <a:tcPr/>
                </a:tc>
                <a:tc>
                  <a:txBody>
                    <a:bodyPr/>
                    <a:lstStyle/>
                    <a:p>
                      <a:r>
                        <a:rPr lang="en-GB" sz="1600" dirty="0" smtClean="0"/>
                        <a:t>&lt; 1.0 mm</a:t>
                      </a:r>
                    </a:p>
                    <a:p>
                      <a:endParaRPr lang="en-GB" sz="1600" dirty="0" smtClean="0"/>
                    </a:p>
                    <a:p>
                      <a:endParaRPr lang="en-GB" sz="1600" dirty="0" smtClean="0"/>
                    </a:p>
                    <a:p>
                      <a:r>
                        <a:rPr lang="en-GB" sz="1600" dirty="0" smtClean="0"/>
                        <a:t>1.01-2.0 mm</a:t>
                      </a:r>
                      <a:endParaRPr lang="en-US" sz="1600" dirty="0"/>
                    </a:p>
                  </a:txBody>
                  <a:tcPr/>
                </a:tc>
                <a:tc>
                  <a:txBody>
                    <a:bodyPr/>
                    <a:lstStyle/>
                    <a:p>
                      <a:r>
                        <a:rPr lang="en-GB" sz="1600" dirty="0" smtClean="0"/>
                        <a:t>With ulceration </a:t>
                      </a:r>
                      <a:r>
                        <a:rPr lang="en-GB" sz="1600" u="sng" dirty="0" smtClean="0"/>
                        <a:t>or</a:t>
                      </a:r>
                      <a:r>
                        <a:rPr lang="en-GB" sz="1600" baseline="0" dirty="0" smtClean="0"/>
                        <a:t> </a:t>
                      </a:r>
                      <a:r>
                        <a:rPr lang="en-GB" sz="1600" dirty="0" smtClean="0"/>
                        <a:t>mitotic rate </a:t>
                      </a:r>
                      <a:r>
                        <a:rPr lang="en-GB" sz="1600" u="sng" dirty="0" smtClean="0"/>
                        <a:t>&gt;</a:t>
                      </a:r>
                      <a:r>
                        <a:rPr lang="en-GB" sz="1600" dirty="0" smtClean="0"/>
                        <a:t> 1 per mm</a:t>
                      </a:r>
                      <a:r>
                        <a:rPr lang="en-GB" sz="1600" baseline="30000" dirty="0" smtClean="0"/>
                        <a:t>2</a:t>
                      </a:r>
                      <a:r>
                        <a:rPr lang="en-GB" sz="1600" dirty="0" smtClean="0"/>
                        <a:t> </a:t>
                      </a:r>
                      <a:r>
                        <a:rPr lang="en-GB" sz="1600" u="sng" dirty="0" smtClean="0"/>
                        <a:t>or</a:t>
                      </a:r>
                      <a:r>
                        <a:rPr lang="en-GB" sz="1600" dirty="0" smtClean="0"/>
                        <a:t> Clark level IV/V</a:t>
                      </a:r>
                    </a:p>
                    <a:p>
                      <a:endParaRPr lang="en-GB" sz="1600" dirty="0" smtClean="0"/>
                    </a:p>
                    <a:p>
                      <a:r>
                        <a:rPr lang="en-GB" sz="1600" dirty="0" smtClean="0"/>
                        <a:t>No ulceration</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Sweat gland tumours</a:t>
            </a:r>
          </a:p>
          <a:p>
            <a:r>
              <a:rPr lang="en-GB" dirty="0" err="1" smtClean="0"/>
              <a:t>Dermatofibrosarcoma</a:t>
            </a:r>
            <a:r>
              <a:rPr lang="en-GB" dirty="0" smtClean="0"/>
              <a:t> </a:t>
            </a:r>
            <a:r>
              <a:rPr lang="en-GB" dirty="0" err="1" smtClean="0"/>
              <a:t>protuberans</a:t>
            </a:r>
            <a:endParaRPr lang="en-GB" dirty="0" smtClean="0"/>
          </a:p>
          <a:p>
            <a:r>
              <a:rPr lang="en-GB" dirty="0" smtClean="0"/>
              <a:t>Merkel cell carcinoma</a:t>
            </a:r>
          </a:p>
          <a:p>
            <a:r>
              <a:rPr lang="en-GB" dirty="0" err="1" smtClean="0"/>
              <a:t>Cutaneous</a:t>
            </a:r>
            <a:r>
              <a:rPr lang="en-GB" dirty="0" smtClean="0"/>
              <a:t> lymphoma</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25</a:t>
            </a:fld>
            <a:endParaRPr lang="en-GB" dirty="0"/>
          </a:p>
        </p:txBody>
      </p:sp>
      <p:sp>
        <p:nvSpPr>
          <p:cNvPr id="4" name="Title 3"/>
          <p:cNvSpPr>
            <a:spLocks noGrp="1"/>
          </p:cNvSpPr>
          <p:nvPr>
            <p:ph type="title"/>
          </p:nvPr>
        </p:nvSpPr>
        <p:spPr/>
        <p:txBody>
          <a:bodyPr/>
          <a:lstStyle/>
          <a:p>
            <a:r>
              <a:rPr lang="en-GB" dirty="0" smtClean="0"/>
              <a:t>Non-melanoma skin cancer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2006 definition</a:t>
            </a:r>
          </a:p>
          <a:p>
            <a:r>
              <a:rPr lang="en-US" sz="1200" b="1" dirty="0"/>
              <a:t>Cancer</a:t>
            </a:r>
            <a:r>
              <a:rPr lang="en-US" sz="1200" dirty="0"/>
              <a:t> - </a:t>
            </a:r>
            <a:r>
              <a:rPr lang="en-US" sz="1200" i="1" dirty="0"/>
              <a:t>excluding less advanced cases</a:t>
            </a:r>
            <a:r>
              <a:rPr lang="en-US" sz="1200" dirty="0"/>
              <a:t/>
            </a:r>
            <a:br>
              <a:rPr lang="en-US" sz="1200" dirty="0"/>
            </a:br>
            <a:r>
              <a:rPr lang="en-US" sz="1200" dirty="0"/>
              <a:t>Any malignant </a:t>
            </a:r>
            <a:r>
              <a:rPr lang="en-US" sz="1200" dirty="0" err="1"/>
              <a:t>tumour</a:t>
            </a:r>
            <a:r>
              <a:rPr lang="en-US" sz="1200" dirty="0"/>
              <a:t> positively diagnosed with histological confirmation and </a:t>
            </a:r>
            <a:r>
              <a:rPr lang="en-US" sz="1200" dirty="0" err="1"/>
              <a:t>characterised</a:t>
            </a:r>
            <a:r>
              <a:rPr lang="en-US" sz="1200" dirty="0"/>
              <a:t> by the uncontrolled growth of malignant cells and invasion of tissue.</a:t>
            </a:r>
            <a:br>
              <a:rPr lang="en-US" sz="1200" dirty="0"/>
            </a:br>
            <a:r>
              <a:rPr lang="en-US" sz="1200" dirty="0"/>
              <a:t/>
            </a:r>
            <a:br>
              <a:rPr lang="en-US" sz="1200" dirty="0"/>
            </a:br>
            <a:r>
              <a:rPr lang="en-US" sz="1200" b="1" dirty="0">
                <a:solidFill>
                  <a:schemeClr val="tx2"/>
                </a:solidFill>
              </a:rPr>
              <a:t>The term malignant </a:t>
            </a:r>
            <a:r>
              <a:rPr lang="en-US" sz="1200" b="1" dirty="0" err="1">
                <a:solidFill>
                  <a:schemeClr val="tx2"/>
                </a:solidFill>
              </a:rPr>
              <a:t>tumour</a:t>
            </a:r>
            <a:r>
              <a:rPr lang="en-US" sz="1200" b="1" dirty="0">
                <a:solidFill>
                  <a:schemeClr val="tx2"/>
                </a:solidFill>
              </a:rPr>
              <a:t> includes </a:t>
            </a:r>
            <a:r>
              <a:rPr lang="en-US" sz="1200" b="1" dirty="0" err="1">
                <a:solidFill>
                  <a:schemeClr val="tx2"/>
                </a:solidFill>
              </a:rPr>
              <a:t>leukaemia</a:t>
            </a:r>
            <a:r>
              <a:rPr lang="en-US" sz="1200" b="1" dirty="0">
                <a:solidFill>
                  <a:schemeClr val="tx2"/>
                </a:solidFill>
              </a:rPr>
              <a:t>, lymphoma and sarcoma</a:t>
            </a:r>
            <a:r>
              <a:rPr lang="en-US" sz="1200" dirty="0"/>
              <a:t>. </a:t>
            </a:r>
            <a:r>
              <a:rPr lang="en-US" sz="1200" b="1" dirty="0">
                <a:solidFill>
                  <a:schemeClr val="tx2"/>
                </a:solidFill>
              </a:rPr>
              <a:t>For the above definition, the following are not covered:</a:t>
            </a:r>
            <a:br>
              <a:rPr lang="en-US" sz="1200" b="1" dirty="0">
                <a:solidFill>
                  <a:schemeClr val="tx2"/>
                </a:solidFill>
              </a:rPr>
            </a:br>
            <a:r>
              <a:rPr lang="en-US" sz="1200" dirty="0"/>
              <a:t/>
            </a:r>
            <a:br>
              <a:rPr lang="en-US" sz="1200" dirty="0"/>
            </a:br>
            <a:r>
              <a:rPr lang="en-US" sz="1200" dirty="0"/>
              <a:t>All cancers which are histologically classified as any of the following: pre-malignant;</a:t>
            </a:r>
          </a:p>
          <a:p>
            <a:r>
              <a:rPr lang="en-US" sz="1200" b="1" dirty="0">
                <a:solidFill>
                  <a:schemeClr val="tx2"/>
                </a:solidFill>
              </a:rPr>
              <a:t>non-invasive;</a:t>
            </a:r>
          </a:p>
          <a:p>
            <a:r>
              <a:rPr lang="en-US" sz="1200" b="1" dirty="0">
                <a:solidFill>
                  <a:schemeClr val="tx2"/>
                </a:solidFill>
              </a:rPr>
              <a:t>cancer in situ;</a:t>
            </a:r>
          </a:p>
          <a:p>
            <a:r>
              <a:rPr lang="en-US" sz="1200" dirty="0"/>
              <a:t>having either borderline malignancy; or having low malignant potential.</a:t>
            </a:r>
          </a:p>
          <a:p>
            <a:r>
              <a:rPr lang="en-US" sz="1200" dirty="0"/>
              <a:t>All </a:t>
            </a:r>
            <a:r>
              <a:rPr lang="en-US" sz="1200" dirty="0" err="1"/>
              <a:t>tumours</a:t>
            </a:r>
            <a:r>
              <a:rPr lang="en-US" sz="1200" dirty="0"/>
              <a:t> of the prostate unless histologically classified as having a Gleason score greater than 6 or having progressed to at least clinical TNM classification T2N0M0.</a:t>
            </a:r>
          </a:p>
          <a:p>
            <a:r>
              <a:rPr lang="en-US" sz="1200" dirty="0"/>
              <a:t>Chronic lymphocytic </a:t>
            </a:r>
            <a:r>
              <a:rPr lang="en-US" sz="1200" dirty="0" err="1"/>
              <a:t>leukaemia</a:t>
            </a:r>
            <a:r>
              <a:rPr lang="en-US" sz="1200" dirty="0"/>
              <a:t> unless histologically classified as having progressed to at least </a:t>
            </a:r>
            <a:r>
              <a:rPr lang="en-US" sz="1200" dirty="0" err="1"/>
              <a:t>Binet</a:t>
            </a:r>
            <a:r>
              <a:rPr lang="en-US" sz="1200" dirty="0"/>
              <a:t> Stage A.</a:t>
            </a:r>
          </a:p>
          <a:p>
            <a:r>
              <a:rPr lang="en-US" sz="1200" b="1" dirty="0">
                <a:solidFill>
                  <a:schemeClr val="tx2"/>
                </a:solidFill>
              </a:rPr>
              <a:t>Any skin cancer other than malignant melanoma that has been histologically classified as having caused invasion beyond the epidermis (outer layer of skin</a:t>
            </a:r>
            <a:r>
              <a:rPr lang="en-US" sz="1200" b="1" dirty="0" smtClean="0">
                <a:solidFill>
                  <a:schemeClr val="tx2"/>
                </a:solidFill>
              </a:rPr>
              <a:t>).</a:t>
            </a:r>
            <a:endParaRPr lang="en-US" sz="1200" b="1" dirty="0">
              <a:solidFill>
                <a:schemeClr val="tx2"/>
              </a:solidFill>
            </a:endParaRPr>
          </a:p>
        </p:txBody>
      </p:sp>
      <p:sp>
        <p:nvSpPr>
          <p:cNvPr id="3" name="Slide Number Placeholder 2"/>
          <p:cNvSpPr>
            <a:spLocks noGrp="1"/>
          </p:cNvSpPr>
          <p:nvPr>
            <p:ph type="sldNum" sz="quarter" idx="11"/>
          </p:nvPr>
        </p:nvSpPr>
        <p:spPr/>
        <p:txBody>
          <a:bodyPr/>
          <a:lstStyle/>
          <a:p>
            <a:fld id="{8E9F59B9-8094-4618-B073-21DD649DF751}" type="slidenum">
              <a:rPr lang="en-GB" smtClean="0"/>
              <a:pPr/>
              <a:t>26</a:t>
            </a:fld>
            <a:endParaRPr lang="en-GB" dirty="0"/>
          </a:p>
        </p:txBody>
      </p:sp>
      <p:sp>
        <p:nvSpPr>
          <p:cNvPr id="4" name="Title 3"/>
          <p:cNvSpPr>
            <a:spLocks noGrp="1"/>
          </p:cNvSpPr>
          <p:nvPr>
            <p:ph type="title"/>
          </p:nvPr>
        </p:nvSpPr>
        <p:spPr/>
        <p:txBody>
          <a:bodyPr/>
          <a:lstStyle/>
          <a:p>
            <a:r>
              <a:rPr lang="en-GB" dirty="0" err="1" smtClean="0"/>
              <a:t>Cutaneous</a:t>
            </a:r>
            <a:r>
              <a:rPr lang="en-GB" dirty="0" smtClean="0"/>
              <a:t> lymphoma:</a:t>
            </a:r>
            <a:br>
              <a:rPr lang="en-GB" dirty="0" smtClean="0"/>
            </a:br>
            <a:r>
              <a:rPr lang="en-GB" dirty="0" smtClean="0"/>
              <a:t> - case study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Biopsy right cheek.</a:t>
            </a:r>
          </a:p>
          <a:p>
            <a:pPr lvl="1"/>
            <a:r>
              <a:rPr lang="en-GB" dirty="0" smtClean="0"/>
              <a:t>Sections of small biopsy show mild dermal change.</a:t>
            </a:r>
          </a:p>
          <a:p>
            <a:pPr lvl="1"/>
            <a:r>
              <a:rPr lang="en-GB" dirty="0" smtClean="0"/>
              <a:t>There is also a chronic inflammatory infiltrate within the dermis.</a:t>
            </a:r>
          </a:p>
          <a:p>
            <a:pPr lvl="1"/>
            <a:r>
              <a:rPr lang="en-GB" dirty="0" smtClean="0"/>
              <a:t>Further local excision recommended.</a:t>
            </a:r>
          </a:p>
          <a:p>
            <a:pPr lvl="1"/>
            <a:r>
              <a:rPr lang="en-GB" dirty="0" smtClean="0"/>
              <a:t>Histology gave a differential diagnosis of either pseudo lymphoma or low grade </a:t>
            </a:r>
            <a:r>
              <a:rPr lang="en-GB" dirty="0" err="1" smtClean="0"/>
              <a:t>cutaneous</a:t>
            </a:r>
            <a:r>
              <a:rPr lang="en-GB" dirty="0" smtClean="0"/>
              <a:t> B Cell lymphoma.</a:t>
            </a:r>
          </a:p>
          <a:p>
            <a:pPr lvl="1"/>
            <a:r>
              <a:rPr lang="en-GB" dirty="0" smtClean="0"/>
              <a:t>Thought on balance to be low grade </a:t>
            </a:r>
            <a:r>
              <a:rPr lang="en-GB" dirty="0" err="1" smtClean="0"/>
              <a:t>cutaneous</a:t>
            </a:r>
            <a:r>
              <a:rPr lang="en-GB" dirty="0" smtClean="0"/>
              <a:t> B cell lymphoma. </a:t>
            </a:r>
            <a:endParaRPr lang="en-US" dirty="0" smtClean="0"/>
          </a:p>
          <a:p>
            <a:r>
              <a:rPr lang="en-GB" dirty="0" smtClean="0"/>
              <a:t>Is the policy definition met? </a:t>
            </a:r>
            <a:endParaRPr lang="en-US" dirty="0" smtClean="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27</a:t>
            </a:fld>
            <a:endParaRPr lang="en-GB" dirty="0"/>
          </a:p>
        </p:txBody>
      </p:sp>
      <p:sp>
        <p:nvSpPr>
          <p:cNvPr id="4" name="Title 3"/>
          <p:cNvSpPr>
            <a:spLocks noGrp="1"/>
          </p:cNvSpPr>
          <p:nvPr>
            <p:ph type="title"/>
          </p:nvPr>
        </p:nvSpPr>
        <p:spPr/>
        <p:txBody>
          <a:bodyPr/>
          <a:lstStyle/>
          <a:p>
            <a:r>
              <a:rPr lang="en-GB" dirty="0" err="1" smtClean="0"/>
              <a:t>Cutaneous</a:t>
            </a:r>
            <a:r>
              <a:rPr lang="en-GB" dirty="0" smtClean="0"/>
              <a:t> lymphoma:</a:t>
            </a:r>
            <a:br>
              <a:rPr lang="en-GB" dirty="0" smtClean="0"/>
            </a:br>
            <a:r>
              <a:rPr lang="en-GB" dirty="0" smtClean="0"/>
              <a:t> - case study</a:t>
            </a:r>
            <a:endParaRPr lang="en-US" dirty="0"/>
          </a:p>
        </p:txBody>
      </p:sp>
    </p:spTree>
    <p:extLst>
      <p:ext uri="{BB962C8B-B14F-4D97-AF65-F5344CB8AC3E}">
        <p14:creationId xmlns:p14="http://schemas.microsoft.com/office/powerpoint/2010/main" val="1943078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Purpose of the product</a:t>
            </a:r>
          </a:p>
          <a:p>
            <a:r>
              <a:rPr lang="en-GB" dirty="0" smtClean="0"/>
              <a:t>Equitability</a:t>
            </a:r>
          </a:p>
          <a:p>
            <a:pPr lvl="1"/>
            <a:r>
              <a:rPr lang="en-GB" u="sng" dirty="0" smtClean="0"/>
              <a:t>good-prognosis cancers </a:t>
            </a:r>
            <a:r>
              <a:rPr lang="en-GB" dirty="0" smtClean="0"/>
              <a:t>(thin melanoma, </a:t>
            </a:r>
            <a:r>
              <a:rPr lang="en-GB" dirty="0" err="1" smtClean="0"/>
              <a:t>microinvasive</a:t>
            </a:r>
            <a:r>
              <a:rPr lang="en-GB" dirty="0" smtClean="0"/>
              <a:t> cervical cancer, papillary thyroid cancer, </a:t>
            </a:r>
            <a:r>
              <a:rPr lang="en-GB" dirty="0" err="1" smtClean="0"/>
              <a:t>choriocarcinoma</a:t>
            </a:r>
            <a:r>
              <a:rPr lang="en-GB" dirty="0" smtClean="0"/>
              <a:t>, stage 1 testicular cancer)</a:t>
            </a:r>
          </a:p>
          <a:p>
            <a:pPr lvl="1"/>
            <a:r>
              <a:rPr lang="en-GB" u="sng" dirty="0" smtClean="0"/>
              <a:t>poor- prognosis cancers </a:t>
            </a:r>
            <a:r>
              <a:rPr lang="en-GB" dirty="0" smtClean="0"/>
              <a:t>(lung cancer, Dukes C colon cancer, </a:t>
            </a:r>
            <a:r>
              <a:rPr lang="en-GB" dirty="0" err="1" smtClean="0"/>
              <a:t>glioblastoma</a:t>
            </a:r>
            <a:r>
              <a:rPr lang="en-GB" dirty="0" smtClean="0"/>
              <a:t> </a:t>
            </a:r>
            <a:r>
              <a:rPr lang="en-GB" dirty="0" err="1" smtClean="0"/>
              <a:t>multiforme</a:t>
            </a:r>
            <a:r>
              <a:rPr lang="en-GB" dirty="0" smtClean="0"/>
              <a:t>)</a:t>
            </a:r>
          </a:p>
          <a:p>
            <a:r>
              <a:rPr lang="en-GB" dirty="0" smtClean="0"/>
              <a:t>Serious illnesses not explicitly covered (</a:t>
            </a:r>
            <a:r>
              <a:rPr lang="en-GB" dirty="0" err="1" smtClean="0"/>
              <a:t>eg</a:t>
            </a:r>
            <a:r>
              <a:rPr lang="en-GB" dirty="0" smtClean="0"/>
              <a:t> </a:t>
            </a:r>
            <a:r>
              <a:rPr lang="en-GB" dirty="0" err="1" smtClean="0"/>
              <a:t>myelodysplasia</a:t>
            </a:r>
            <a:r>
              <a:rPr lang="en-GB" dirty="0" smtClean="0"/>
              <a:t>)</a:t>
            </a:r>
          </a:p>
          <a:p>
            <a:r>
              <a:rPr lang="en-GB" dirty="0" smtClean="0"/>
              <a:t>Effect of new treatments on terminal illness claims</a:t>
            </a:r>
          </a:p>
          <a:p>
            <a:r>
              <a:rPr lang="en-GB" dirty="0" smtClean="0"/>
              <a:t>Definitions ideally should be more precise and comprehensive</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28</a:t>
            </a:fld>
            <a:endParaRPr lang="en-GB" dirty="0"/>
          </a:p>
        </p:txBody>
      </p:sp>
      <p:sp>
        <p:nvSpPr>
          <p:cNvPr id="4" name="Title 3"/>
          <p:cNvSpPr>
            <a:spLocks noGrp="1"/>
          </p:cNvSpPr>
          <p:nvPr>
            <p:ph type="title"/>
          </p:nvPr>
        </p:nvSpPr>
        <p:spPr/>
        <p:txBody>
          <a:bodyPr/>
          <a:lstStyle/>
          <a:p>
            <a:r>
              <a:rPr lang="en-GB" dirty="0" smtClean="0"/>
              <a:t>Critical illness insurance - issues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200" b="1" dirty="0" smtClean="0"/>
              <a:t>Cancer </a:t>
            </a:r>
            <a:r>
              <a:rPr lang="en-US" sz="1200" b="1" i="1" dirty="0" smtClean="0"/>
              <a:t>–excluding less advanced cases </a:t>
            </a:r>
            <a:br>
              <a:rPr lang="en-US" sz="1200" b="1" i="1" dirty="0" smtClean="0"/>
            </a:br>
            <a:r>
              <a:rPr lang="en-US" sz="1200" dirty="0" smtClean="0"/>
              <a:t>Any malignant </a:t>
            </a:r>
            <a:r>
              <a:rPr lang="en-US" sz="1200" dirty="0" err="1" smtClean="0"/>
              <a:t>tumour</a:t>
            </a:r>
            <a:r>
              <a:rPr lang="en-US" sz="1200" dirty="0" smtClean="0"/>
              <a:t> positively diagnosed with histological confirmation and </a:t>
            </a:r>
            <a:r>
              <a:rPr lang="en-US" sz="1200" dirty="0" err="1" smtClean="0"/>
              <a:t>characterised</a:t>
            </a:r>
            <a:r>
              <a:rPr lang="en-US" sz="1200" dirty="0" smtClean="0"/>
              <a:t> by the uncontrolled growth of malignant cells and invasion of tissue. The term malignant </a:t>
            </a:r>
            <a:r>
              <a:rPr lang="en-US" sz="1200" dirty="0" err="1" smtClean="0"/>
              <a:t>tumour</a:t>
            </a:r>
            <a:r>
              <a:rPr lang="en-US" sz="1200" dirty="0" smtClean="0"/>
              <a:t> includes </a:t>
            </a:r>
            <a:r>
              <a:rPr lang="en-US" sz="1200" dirty="0" err="1" smtClean="0"/>
              <a:t>leukaemia</a:t>
            </a:r>
            <a:r>
              <a:rPr lang="en-US" sz="1200" dirty="0" smtClean="0"/>
              <a:t>, sarcoma and lymphoma except </a:t>
            </a:r>
            <a:r>
              <a:rPr lang="en-US" sz="1200" dirty="0" err="1" smtClean="0"/>
              <a:t>cutaneous</a:t>
            </a:r>
            <a:r>
              <a:rPr lang="en-US" sz="1200" dirty="0" smtClean="0"/>
              <a:t> lymphoma (lymphoma confined to the skin). For the above definition, the following are not covered: </a:t>
            </a:r>
            <a:br>
              <a:rPr lang="en-US" sz="1200" dirty="0" smtClean="0"/>
            </a:br>
            <a:r>
              <a:rPr lang="en-US" sz="1200" dirty="0" smtClean="0"/>
              <a:t/>
            </a:r>
            <a:br>
              <a:rPr lang="en-US" sz="1200" dirty="0" smtClean="0"/>
            </a:br>
            <a:r>
              <a:rPr lang="en-US" sz="1200" dirty="0" smtClean="0"/>
              <a:t>All cancers which are </a:t>
            </a:r>
            <a:r>
              <a:rPr lang="en-US" sz="1200" dirty="0" err="1" smtClean="0"/>
              <a:t>histologically</a:t>
            </a:r>
            <a:r>
              <a:rPr lang="en-US" sz="1200" dirty="0" smtClean="0"/>
              <a:t> classified as any of the following: </a:t>
            </a:r>
          </a:p>
          <a:p>
            <a:r>
              <a:rPr lang="en-GB" sz="1200" dirty="0" smtClean="0"/>
              <a:t>pre-malignant; </a:t>
            </a:r>
          </a:p>
          <a:p>
            <a:r>
              <a:rPr lang="en-GB" sz="1200" dirty="0" smtClean="0"/>
              <a:t>non-invasive; </a:t>
            </a:r>
          </a:p>
          <a:p>
            <a:r>
              <a:rPr lang="en-GB" sz="1200" dirty="0" smtClean="0"/>
              <a:t>cancer in situ; </a:t>
            </a:r>
          </a:p>
          <a:p>
            <a:r>
              <a:rPr lang="en-GB" sz="1200" dirty="0" smtClean="0"/>
              <a:t>having borderline malignancy; or </a:t>
            </a:r>
          </a:p>
          <a:p>
            <a:r>
              <a:rPr lang="en-GB" sz="1200" dirty="0" smtClean="0"/>
              <a:t>having low malignant potential; </a:t>
            </a:r>
          </a:p>
          <a:p>
            <a:r>
              <a:rPr lang="en-US" sz="1200" dirty="0" smtClean="0"/>
              <a:t>All </a:t>
            </a:r>
            <a:r>
              <a:rPr lang="en-US" sz="1200" dirty="0" err="1" smtClean="0"/>
              <a:t>tumours</a:t>
            </a:r>
            <a:r>
              <a:rPr lang="en-US" sz="1200" dirty="0" smtClean="0"/>
              <a:t> of the prostate unless </a:t>
            </a:r>
            <a:r>
              <a:rPr lang="en-US" sz="1200" dirty="0" err="1" smtClean="0"/>
              <a:t>histologically</a:t>
            </a:r>
            <a:r>
              <a:rPr lang="en-US" sz="1200" dirty="0" smtClean="0"/>
              <a:t> classified as having a Gleason score greater than 6 or having progressed to at least clinical TNM classification T2N0M0. </a:t>
            </a:r>
          </a:p>
          <a:p>
            <a:r>
              <a:rPr lang="en-US" sz="1200" dirty="0" smtClean="0"/>
              <a:t>Chronic lymphocytic </a:t>
            </a:r>
            <a:r>
              <a:rPr lang="en-US" sz="1200" dirty="0" err="1" smtClean="0"/>
              <a:t>leukaemia</a:t>
            </a:r>
            <a:r>
              <a:rPr lang="en-US" sz="1200" dirty="0" smtClean="0"/>
              <a:t> unless </a:t>
            </a:r>
            <a:r>
              <a:rPr lang="en-US" sz="1200" dirty="0" err="1" smtClean="0"/>
              <a:t>histologically</a:t>
            </a:r>
            <a:r>
              <a:rPr lang="en-US" sz="1200" dirty="0" smtClean="0"/>
              <a:t> classified as having progressed to at least </a:t>
            </a:r>
            <a:r>
              <a:rPr lang="en-US" sz="1200" dirty="0" err="1" smtClean="0"/>
              <a:t>Binet</a:t>
            </a:r>
            <a:r>
              <a:rPr lang="en-US" sz="1200" dirty="0" smtClean="0"/>
              <a:t> Stage A. </a:t>
            </a:r>
          </a:p>
          <a:p>
            <a:r>
              <a:rPr lang="en-US" sz="1200" dirty="0" smtClean="0"/>
              <a:t>Any skin cancer (including </a:t>
            </a:r>
            <a:r>
              <a:rPr lang="en-US" sz="1200" dirty="0" err="1" smtClean="0"/>
              <a:t>cutaneous</a:t>
            </a:r>
            <a:r>
              <a:rPr lang="en-US" sz="1200" dirty="0" smtClean="0"/>
              <a:t> lymphoma) other than malignant melanoma that has been </a:t>
            </a:r>
            <a:r>
              <a:rPr lang="en-US" sz="1200" dirty="0" err="1" smtClean="0"/>
              <a:t>histologically</a:t>
            </a:r>
            <a:r>
              <a:rPr lang="en-US" sz="1200" dirty="0" smtClean="0"/>
              <a:t> classified as having caused invasion beyond the epidermis (outer layer of skin). </a:t>
            </a:r>
            <a:endParaRPr lang="en-GB" sz="1200"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a:t>
            </a:fld>
            <a:endParaRPr lang="en-GB" dirty="0"/>
          </a:p>
        </p:txBody>
      </p:sp>
      <p:sp>
        <p:nvSpPr>
          <p:cNvPr id="4" name="Title 3"/>
          <p:cNvSpPr>
            <a:spLocks noGrp="1"/>
          </p:cNvSpPr>
          <p:nvPr>
            <p:ph type="title"/>
          </p:nvPr>
        </p:nvSpPr>
        <p:spPr/>
        <p:txBody>
          <a:bodyPr/>
          <a:lstStyle/>
          <a:p>
            <a:r>
              <a:rPr lang="en-GB" dirty="0" smtClean="0"/>
              <a:t>2011 cancer definition</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Page </a:t>
            </a:r>
            <a:fld id="{453DC954-A8B3-4389-8799-C0B71D8CE329}" type="slidenum">
              <a:rPr lang="de-CH"/>
              <a:pPr/>
              <a:t>4</a:t>
            </a:fld>
            <a:endParaRPr lang="de-CH"/>
          </a:p>
        </p:txBody>
      </p:sp>
      <p:sp>
        <p:nvSpPr>
          <p:cNvPr id="211970" name="Rectangle 2"/>
          <p:cNvSpPr>
            <a:spLocks noGrp="1" noChangeArrowheads="1"/>
          </p:cNvSpPr>
          <p:nvPr>
            <p:ph type="title"/>
          </p:nvPr>
        </p:nvSpPr>
        <p:spPr/>
        <p:txBody>
          <a:bodyPr/>
          <a:lstStyle/>
          <a:p>
            <a:r>
              <a:rPr lang="en-GB" dirty="0" smtClean="0"/>
              <a:t>Has invasion occurred?</a:t>
            </a:r>
            <a:endParaRPr lang="en-GB" dirty="0"/>
          </a:p>
        </p:txBody>
      </p:sp>
      <p:sp>
        <p:nvSpPr>
          <p:cNvPr id="211971" name="Rectangle 3"/>
          <p:cNvSpPr>
            <a:spLocks noGrp="1" noChangeArrowheads="1"/>
          </p:cNvSpPr>
          <p:nvPr>
            <p:ph type="body" idx="1"/>
          </p:nvPr>
        </p:nvSpPr>
        <p:spPr/>
        <p:txBody>
          <a:bodyPr/>
          <a:lstStyle/>
          <a:p>
            <a:r>
              <a:rPr lang="en-GB" dirty="0" smtClean="0"/>
              <a:t>Carcinoma</a:t>
            </a:r>
          </a:p>
          <a:p>
            <a:r>
              <a:rPr lang="en-GB" dirty="0" smtClean="0"/>
              <a:t>Sarcoma</a:t>
            </a:r>
          </a:p>
          <a:p>
            <a:r>
              <a:rPr lang="en-GB" dirty="0" smtClean="0"/>
              <a:t>Leukaemia and lymphoma</a:t>
            </a:r>
          </a:p>
          <a:p>
            <a:pPr>
              <a:buNone/>
            </a:pP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_3"/>
          <p:cNvPicPr>
            <a:picLocks noGrp="1" noChangeAspect="1" noChangeArrowheads="1"/>
          </p:cNvPicPr>
          <p:nvPr>
            <p:ph type="pic" idx="1"/>
          </p:nvPr>
        </p:nvPicPr>
        <p:blipFill>
          <a:blip r:embed="rId2" cstate="print"/>
          <a:srcRect l="5052" r="5052"/>
          <a:stretch>
            <a:fillRect/>
          </a:stretch>
        </p:blipFill>
        <p:spPr bwMode="auto">
          <a:prstGeom prst="rect">
            <a:avLst/>
          </a:prstGeom>
          <a:noFill/>
        </p:spPr>
      </p:pic>
      <p:sp>
        <p:nvSpPr>
          <p:cNvPr id="6" name="TextBox 5"/>
          <p:cNvSpPr txBox="1"/>
          <p:nvPr/>
        </p:nvSpPr>
        <p:spPr>
          <a:xfrm>
            <a:off x="755650" y="260350"/>
            <a:ext cx="6048375" cy="2736603"/>
          </a:xfrm>
          <a:prstGeom prst="rect">
            <a:avLst/>
          </a:prstGeom>
          <a:noFill/>
        </p:spPr>
        <p:txBody>
          <a:bodyPr wrap="square" lIns="0" tIns="0" rIns="0" bIns="0" rtlCol="0">
            <a:noAutofit/>
          </a:bodyPr>
          <a:lstStyle/>
          <a:p>
            <a:r>
              <a:rPr lang="en-US" sz="3200" dirty="0" smtClean="0">
                <a:solidFill>
                  <a:srgbClr val="002060"/>
                </a:solidFill>
              </a:rPr>
              <a:t/>
            </a:r>
            <a:br>
              <a:rPr lang="en-US" sz="3200" dirty="0" smtClean="0">
                <a:solidFill>
                  <a:srgbClr val="002060"/>
                </a:solidFill>
              </a:rPr>
            </a:br>
            <a:r>
              <a:rPr lang="en-US" sz="3200" dirty="0" smtClean="0">
                <a:solidFill>
                  <a:srgbClr val="002060"/>
                </a:solidFill>
              </a:rPr>
              <a:t>Normal breast</a:t>
            </a:r>
            <a:endParaRPr lang="en-GB" sz="3200" dirty="0" err="1" smtClean="0">
              <a:solidFill>
                <a:srgbClr val="002060"/>
              </a:solidFill>
              <a:latin typeface="SwissReSans" pitchFamily="34" charset="0"/>
            </a:endParaRPr>
          </a:p>
        </p:txBody>
      </p:sp>
      <p:sp>
        <p:nvSpPr>
          <p:cNvPr id="4" name="Slide Number Placeholder 3"/>
          <p:cNvSpPr>
            <a:spLocks noGrp="1"/>
          </p:cNvSpPr>
          <p:nvPr>
            <p:ph type="sldNum" sz="quarter" idx="11"/>
          </p:nvPr>
        </p:nvSpPr>
        <p:spPr/>
        <p:txBody>
          <a:bodyPr/>
          <a:lstStyle/>
          <a:p>
            <a:fld id="{8E9F59B9-8094-4618-B073-21DD649DF751}" type="slidenum">
              <a:rPr lang="en-GB" smtClean="0"/>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_4"/>
          <p:cNvPicPr>
            <a:picLocks noGrp="1" noChangeAspect="1" noChangeArrowheads="1"/>
          </p:cNvPicPr>
          <p:nvPr>
            <p:ph type="pic" idx="1"/>
          </p:nvPr>
        </p:nvPicPr>
        <p:blipFill>
          <a:blip r:embed="rId2" cstate="print"/>
          <a:srcRect l="6562" r="6562"/>
          <a:stretch>
            <a:fillRect/>
          </a:stretch>
        </p:blipFill>
        <p:spPr bwMode="auto">
          <a:prstGeom prst="rect">
            <a:avLst/>
          </a:prstGeom>
          <a:noFill/>
        </p:spPr>
      </p:pic>
      <p:sp>
        <p:nvSpPr>
          <p:cNvPr id="6" name="TextBox 5"/>
          <p:cNvSpPr txBox="1"/>
          <p:nvPr/>
        </p:nvSpPr>
        <p:spPr>
          <a:xfrm>
            <a:off x="755650" y="260350"/>
            <a:ext cx="6048375" cy="2736603"/>
          </a:xfrm>
          <a:prstGeom prst="rect">
            <a:avLst/>
          </a:prstGeom>
          <a:noFill/>
        </p:spPr>
        <p:txBody>
          <a:bodyPr wrap="square" lIns="0" tIns="0" rIns="0" bIns="0" rtlCol="0">
            <a:noAutofit/>
          </a:bodyPr>
          <a:lstStyle/>
          <a:p>
            <a:r>
              <a:rPr lang="en-US" sz="3200" dirty="0" smtClean="0"/>
              <a:t/>
            </a:r>
            <a:br>
              <a:rPr lang="en-US" sz="3200" dirty="0" smtClean="0"/>
            </a:br>
            <a:r>
              <a:rPr lang="en-US" sz="3200" dirty="0" err="1" smtClean="0"/>
              <a:t>Ductal</a:t>
            </a:r>
            <a:r>
              <a:rPr lang="en-US" sz="3200" dirty="0" smtClean="0"/>
              <a:t> carcinoma </a:t>
            </a:r>
            <a:r>
              <a:rPr lang="en-US" sz="3200" i="1" dirty="0" smtClean="0"/>
              <a:t>in situ</a:t>
            </a:r>
            <a:endParaRPr lang="en-GB" sz="3200" i="1" dirty="0" err="1" smtClean="0">
              <a:solidFill>
                <a:srgbClr val="FFFFFF"/>
              </a:solidFill>
              <a:latin typeface="SwissReSans" pitchFamily="34" charset="0"/>
            </a:endParaRPr>
          </a:p>
        </p:txBody>
      </p:sp>
      <p:sp>
        <p:nvSpPr>
          <p:cNvPr id="4" name="Slide Number Placeholder 3"/>
          <p:cNvSpPr>
            <a:spLocks noGrp="1"/>
          </p:cNvSpPr>
          <p:nvPr>
            <p:ph type="sldNum" sz="quarter" idx="11"/>
          </p:nvPr>
        </p:nvSpPr>
        <p:spPr/>
        <p:txBody>
          <a:bodyPr/>
          <a:lstStyle/>
          <a:p>
            <a:fld id="{8E9F59B9-8094-4618-B073-21DD649DF751}" type="slidenum">
              <a:rPr lang="en-GB" smtClean="0"/>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_2"/>
          <p:cNvPicPr>
            <a:picLocks noGrp="1" noChangeAspect="1" noChangeArrowheads="1"/>
          </p:cNvPicPr>
          <p:nvPr>
            <p:ph type="pic" idx="1"/>
          </p:nvPr>
        </p:nvPicPr>
        <p:blipFill>
          <a:blip r:embed="rId2" cstate="print"/>
          <a:srcRect l="6604" r="6604"/>
          <a:stretch>
            <a:fillRect/>
          </a:stretch>
        </p:blipFill>
        <p:spPr bwMode="auto">
          <a:prstGeom prst="rect">
            <a:avLst/>
          </a:prstGeom>
          <a:noFill/>
        </p:spPr>
      </p:pic>
      <p:sp>
        <p:nvSpPr>
          <p:cNvPr id="6" name="TextBox 5"/>
          <p:cNvSpPr txBox="1"/>
          <p:nvPr/>
        </p:nvSpPr>
        <p:spPr>
          <a:xfrm>
            <a:off x="755650" y="260350"/>
            <a:ext cx="6048375" cy="2736603"/>
          </a:xfrm>
          <a:prstGeom prst="rect">
            <a:avLst/>
          </a:prstGeom>
          <a:noFill/>
        </p:spPr>
        <p:txBody>
          <a:bodyPr wrap="square" lIns="0" tIns="0" rIns="0" bIns="0" rtlCol="0">
            <a:noAutofit/>
          </a:bodyPr>
          <a:lstStyle/>
          <a:p>
            <a:r>
              <a:rPr lang="en-US" sz="3200" dirty="0" smtClean="0"/>
              <a:t/>
            </a:r>
            <a:br>
              <a:rPr lang="en-US" sz="3200" dirty="0" smtClean="0"/>
            </a:br>
            <a:r>
              <a:rPr lang="en-US" sz="3200" dirty="0" smtClean="0"/>
              <a:t>DCIS with invasion</a:t>
            </a:r>
            <a:endParaRPr lang="en-GB" sz="3200" dirty="0" err="1" smtClean="0">
              <a:solidFill>
                <a:srgbClr val="FFFFFF"/>
              </a:solidFill>
              <a:latin typeface="SwissReSans" pitchFamily="34" charset="0"/>
            </a:endParaRPr>
          </a:p>
        </p:txBody>
      </p:sp>
      <p:sp>
        <p:nvSpPr>
          <p:cNvPr id="4" name="Slide Number Placeholder 3"/>
          <p:cNvSpPr>
            <a:spLocks noGrp="1"/>
          </p:cNvSpPr>
          <p:nvPr>
            <p:ph type="sldNum" sz="quarter" idx="11"/>
          </p:nvPr>
        </p:nvSpPr>
        <p:spPr/>
        <p:txBody>
          <a:bodyPr/>
          <a:lstStyle/>
          <a:p>
            <a:fld id="{8E9F59B9-8094-4618-B073-21DD649DF751}" type="slidenum">
              <a:rPr lang="en-GB" smtClean="0"/>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Refers to limited extension of carcinoma beyond the basement membrane</a:t>
            </a:r>
          </a:p>
          <a:p>
            <a:r>
              <a:rPr lang="en-GB" dirty="0" smtClean="0"/>
              <a:t>Principally used to describe small foci of invasive carcinoma in the context of DCIS</a:t>
            </a:r>
          </a:p>
          <a:p>
            <a:r>
              <a:rPr lang="en-GB" dirty="0" smtClean="0"/>
              <a:t>No standardised definition</a:t>
            </a:r>
          </a:p>
          <a:p>
            <a:r>
              <a:rPr lang="en-GB" dirty="0" smtClean="0"/>
              <a:t>American Joint Cancer Committee</a:t>
            </a:r>
          </a:p>
          <a:p>
            <a:pPr lvl="1"/>
            <a:r>
              <a:rPr lang="en-GB" dirty="0" smtClean="0"/>
              <a:t>T1mic: no focus &gt;1mm</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8</a:t>
            </a:fld>
            <a:endParaRPr lang="en-GB" dirty="0"/>
          </a:p>
        </p:txBody>
      </p:sp>
      <p:sp>
        <p:nvSpPr>
          <p:cNvPr id="4" name="Title 3"/>
          <p:cNvSpPr>
            <a:spLocks noGrp="1"/>
          </p:cNvSpPr>
          <p:nvPr>
            <p:ph type="title"/>
          </p:nvPr>
        </p:nvSpPr>
        <p:spPr/>
        <p:txBody>
          <a:bodyPr/>
          <a:lstStyle/>
          <a:p>
            <a:r>
              <a:rPr lang="en-GB" dirty="0" err="1" smtClean="0"/>
              <a:t>Microinvasion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smtClean="0"/>
              <a:t>Thymoma</a:t>
            </a:r>
            <a:endParaRPr lang="en-GB" dirty="0" smtClean="0"/>
          </a:p>
          <a:p>
            <a:r>
              <a:rPr lang="en-GB" dirty="0" err="1" smtClean="0"/>
              <a:t>Carcinoid</a:t>
            </a:r>
            <a:r>
              <a:rPr lang="en-GB" dirty="0" smtClean="0"/>
              <a:t> tumours</a:t>
            </a:r>
          </a:p>
          <a:p>
            <a:pPr lvl="1"/>
            <a:r>
              <a:rPr lang="en-GB" dirty="0" smtClean="0"/>
              <a:t>Typical </a:t>
            </a:r>
            <a:r>
              <a:rPr lang="en-GB" dirty="0" err="1" smtClean="0"/>
              <a:t>carcinoids</a:t>
            </a:r>
            <a:endParaRPr lang="en-GB" dirty="0" smtClean="0"/>
          </a:p>
          <a:p>
            <a:pPr lvl="2"/>
            <a:r>
              <a:rPr lang="en-GB" dirty="0" smtClean="0"/>
              <a:t>Uniform population of well-differentiated cell</a:t>
            </a:r>
          </a:p>
          <a:p>
            <a:pPr lvl="1"/>
            <a:r>
              <a:rPr lang="en-GB" dirty="0" smtClean="0"/>
              <a:t>Atypical </a:t>
            </a:r>
            <a:r>
              <a:rPr lang="en-GB" dirty="0" err="1" smtClean="0"/>
              <a:t>carcinoids</a:t>
            </a:r>
            <a:endParaRPr lang="en-GB" dirty="0" smtClean="0"/>
          </a:p>
          <a:p>
            <a:pPr lvl="2"/>
            <a:r>
              <a:rPr lang="en-GB" dirty="0" smtClean="0"/>
              <a:t>nuclear </a:t>
            </a:r>
            <a:r>
              <a:rPr lang="en-GB" dirty="0" err="1" smtClean="0"/>
              <a:t>pleomorphism</a:t>
            </a:r>
            <a:endParaRPr lang="en-GB" dirty="0" smtClean="0"/>
          </a:p>
          <a:p>
            <a:pPr lvl="2"/>
            <a:r>
              <a:rPr lang="en-GB" dirty="0" smtClean="0"/>
              <a:t>areas of necrosis</a:t>
            </a:r>
          </a:p>
          <a:p>
            <a:pPr lvl="2"/>
            <a:r>
              <a:rPr lang="en-GB" dirty="0" smtClean="0"/>
              <a:t>high mitotic rate</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9</a:t>
            </a:fld>
            <a:endParaRPr lang="en-GB" dirty="0"/>
          </a:p>
        </p:txBody>
      </p:sp>
      <p:sp>
        <p:nvSpPr>
          <p:cNvPr id="4" name="Title 3"/>
          <p:cNvSpPr>
            <a:spLocks noGrp="1"/>
          </p:cNvSpPr>
          <p:nvPr>
            <p:ph type="title"/>
          </p:nvPr>
        </p:nvSpPr>
        <p:spPr/>
        <p:txBody>
          <a:bodyPr/>
          <a:lstStyle/>
          <a:p>
            <a:r>
              <a:rPr lang="en-GB" dirty="0" smtClean="0"/>
              <a:t>Benign or malignant?</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000"/>
  <p:tag name="LANGUAGE" val="2057"/>
  <p:tag name="PRESENTATIONSTYLE" val="0"/>
  <p:tag name="COLORPAIR" val="1"/>
  <p:tag name="CLASSIFICATION" val="0"/>
</p:tagLst>
</file>

<file path=ppt/tags/tag10.xml><?xml version="1.0" encoding="utf-8"?>
<p:tagLst xmlns:a="http://schemas.openxmlformats.org/drawingml/2006/main" xmlns:r="http://schemas.openxmlformats.org/officeDocument/2006/relationships" xmlns:p="http://schemas.openxmlformats.org/presentationml/2006/main">
  <p:tag name="SHAPETYPE" val="Background"/>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SHAPETYPE" val="footer"/>
</p:tagLst>
</file>

<file path=ppt/tags/tag16.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9.xml><?xml version="1.0" encoding="utf-8"?>
<p:tagLst xmlns:a="http://schemas.openxmlformats.org/drawingml/2006/main" xmlns:r="http://schemas.openxmlformats.org/officeDocument/2006/relationships" xmlns:p="http://schemas.openxmlformats.org/presentationml/2006/main">
  <p:tag name="SHAPETYPE" val="Background"/>
  <p:tag name="LOGOCOLORTAG" val="W"/>
  <p:tag name="FOOTERCOLORTAG" val="W"/>
  <p:tag name="SLIDENUMBERCOLORTAG" val="W"/>
  <p:tag name="TITLECOLORTAG" val="W"/>
</p:tagLst>
</file>

<file path=ppt/tags/tag2.xml><?xml version="1.0" encoding="utf-8"?>
<p:tagLst xmlns:a="http://schemas.openxmlformats.org/drawingml/2006/main" xmlns:r="http://schemas.openxmlformats.org/officeDocument/2006/relationships" xmlns:p="http://schemas.openxmlformats.org/presentationml/2006/main">
  <p:tag name="SHAPETYPE" val="FooterBandBW"/>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21.xml><?xml version="1.0" encoding="utf-8"?>
<p:tagLst xmlns:a="http://schemas.openxmlformats.org/drawingml/2006/main" xmlns:r="http://schemas.openxmlformats.org/officeDocument/2006/relationships" xmlns:p="http://schemas.openxmlformats.org/presentationml/2006/main">
  <p:tag name="SHAPETYPE" val="Footer"/>
  <p:tag name="COLORTAG" val="w"/>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 name="COLORTAG" val="w"/>
</p:tagLst>
</file>

<file path=ppt/tags/tag3.xml><?xml version="1.0" encoding="utf-8"?>
<p:tagLst xmlns:a="http://schemas.openxmlformats.org/drawingml/2006/main" xmlns:r="http://schemas.openxmlformats.org/officeDocument/2006/relationships" xmlns:p="http://schemas.openxmlformats.org/presentationml/2006/main">
  <p:tag name="SHAPETYPE" val="FooterBand"/>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footer"/>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heme/theme1.xml><?xml version="1.0" encoding="utf-8"?>
<a:theme xmlns:a="http://schemas.openxmlformats.org/drawingml/2006/main" name="Swiss 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1432</TotalTime>
  <Words>967</Words>
  <Application>Microsoft Office PowerPoint</Application>
  <PresentationFormat>On-screen Show (4:3)</PresentationFormat>
  <Paragraphs>251</Paragraphs>
  <Slides>28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SwissReSans</vt:lpstr>
      <vt:lpstr>Wingdings</vt:lpstr>
      <vt:lpstr>SwissReSans Light</vt:lpstr>
      <vt:lpstr>Univers</vt:lpstr>
      <vt:lpstr>Swiss Re</vt:lpstr>
      <vt:lpstr>Document</vt:lpstr>
      <vt:lpstr>PowerPoint Presentation</vt:lpstr>
      <vt:lpstr>CI definition difficulties</vt:lpstr>
      <vt:lpstr>2011 cancer definition</vt:lpstr>
      <vt:lpstr>Has invasion occurred?</vt:lpstr>
      <vt:lpstr>PowerPoint Presentation</vt:lpstr>
      <vt:lpstr>PowerPoint Presentation</vt:lpstr>
      <vt:lpstr>PowerPoint Presentation</vt:lpstr>
      <vt:lpstr>Microinvasion</vt:lpstr>
      <vt:lpstr>Benign or malignant?</vt:lpstr>
      <vt:lpstr>Carcinoid tumours</vt:lpstr>
      <vt:lpstr>Carcinoid tumours - Life Guide postponement periods before rating</vt:lpstr>
      <vt:lpstr>Haematological disorders</vt:lpstr>
      <vt:lpstr>Chronic lymphocytic leukaemia</vt:lpstr>
      <vt:lpstr>No histological confirmation</vt:lpstr>
      <vt:lpstr>Intracranial and spinal tumours</vt:lpstr>
      <vt:lpstr>Superficial bladder tumours</vt:lpstr>
      <vt:lpstr>Gynaecological tumours</vt:lpstr>
      <vt:lpstr>Staging of ovarian carcinoma:  Federation Internationale de Gynecologie et d’Obstetrique (FIGO)</vt:lpstr>
      <vt:lpstr>Ovarian carcinoma: 5-year survival by stage</vt:lpstr>
      <vt:lpstr>Endometrial carcinoma: stage 1 (confined to corpus uteri)</vt:lpstr>
      <vt:lpstr>Cervical cytology</vt:lpstr>
      <vt:lpstr>Cervical dysplasia: interobserver variation in histopathological grading</vt:lpstr>
      <vt:lpstr>PowerPoint Presentation</vt:lpstr>
      <vt:lpstr>Malignant melanoma - staging</vt:lpstr>
      <vt:lpstr>Non-melanoma skin cancer</vt:lpstr>
      <vt:lpstr>Cutaneous lymphoma:  - case study</vt:lpstr>
      <vt:lpstr>Cutaneous lymphoma:  - case study</vt:lpstr>
      <vt:lpstr>Critical illness insurance - issues</vt:lpstr>
    </vt:vector>
  </TitlesOfParts>
  <Company>Swiss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with cancer claims</dc:title>
  <dc:creator>s9yece</dc:creator>
  <cp:lastModifiedBy>Sarah Fielding</cp:lastModifiedBy>
  <cp:revision>101</cp:revision>
  <dcterms:created xsi:type="dcterms:W3CDTF">2010-01-07T09:46:29Z</dcterms:created>
  <dcterms:modified xsi:type="dcterms:W3CDTF">2012-05-23T08:42:57Z</dcterms:modified>
</cp:coreProperties>
</file>